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4" r:id="rId4"/>
    <p:sldId id="266" r:id="rId5"/>
    <p:sldId id="258" r:id="rId6"/>
    <p:sldId id="267" r:id="rId7"/>
    <p:sldId id="268" r:id="rId8"/>
    <p:sldId id="269" r:id="rId9"/>
    <p:sldId id="260" r:id="rId10"/>
    <p:sldId id="261" r:id="rId11"/>
    <p:sldId id="265" r:id="rId12"/>
    <p:sldId id="273" r:id="rId13"/>
    <p:sldId id="262" r:id="rId14"/>
    <p:sldId id="263" r:id="rId15"/>
    <p:sldId id="264" r:id="rId16"/>
    <p:sldId id="270" r:id="rId17"/>
    <p:sldId id="271" r:id="rId18"/>
    <p:sldId id="27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0" d="100"/>
          <a:sy n="90" d="100"/>
        </p:scale>
        <p:origin x="-54" y="-6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0AB4B-9FC6-4624-A8FC-115078949D6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5E07E364-4240-48DA-A7A8-E0BC362B39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86053132-B827-4F1B-8B3E-279A0BADB003}"/>
              </a:ext>
            </a:extLst>
          </p:cNvPr>
          <p:cNvSpPr>
            <a:spLocks noGrp="1"/>
          </p:cNvSpPr>
          <p:nvPr>
            <p:ph type="dt" sz="half" idx="10"/>
          </p:nvPr>
        </p:nvSpPr>
        <p:spPr/>
        <p:txBody>
          <a:bodyPr/>
          <a:lstStyle/>
          <a:p>
            <a:fld id="{87A79732-AA2C-4138-9AB0-6503D33B5AF3}" type="datetimeFigureOut">
              <a:rPr lang="en-IN" smtClean="0"/>
              <a:t>01-10-2020</a:t>
            </a:fld>
            <a:endParaRPr lang="en-IN"/>
          </a:p>
        </p:txBody>
      </p:sp>
      <p:sp>
        <p:nvSpPr>
          <p:cNvPr id="5" name="Footer Placeholder 4">
            <a:extLst>
              <a:ext uri="{FF2B5EF4-FFF2-40B4-BE49-F238E27FC236}">
                <a16:creationId xmlns:a16="http://schemas.microsoft.com/office/drawing/2014/main" id="{45307E41-0383-4AC7-AF52-FFA79234F45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A062226-3B70-4BC2-BFEF-E6F77929CA21}"/>
              </a:ext>
            </a:extLst>
          </p:cNvPr>
          <p:cNvSpPr>
            <a:spLocks noGrp="1"/>
          </p:cNvSpPr>
          <p:nvPr>
            <p:ph type="sldNum" sz="quarter" idx="12"/>
          </p:nvPr>
        </p:nvSpPr>
        <p:spPr/>
        <p:txBody>
          <a:bodyPr/>
          <a:lstStyle/>
          <a:p>
            <a:fld id="{B0A7A21F-532B-420F-9E45-055773B8ED24}" type="slidenum">
              <a:rPr lang="en-IN" smtClean="0"/>
              <a:t>‹#›</a:t>
            </a:fld>
            <a:endParaRPr lang="en-IN"/>
          </a:p>
        </p:txBody>
      </p:sp>
    </p:spTree>
    <p:extLst>
      <p:ext uri="{BB962C8B-B14F-4D97-AF65-F5344CB8AC3E}">
        <p14:creationId xmlns:p14="http://schemas.microsoft.com/office/powerpoint/2010/main" val="2741551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C98E1-634A-4696-AA3C-6F0EAA754166}"/>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4B77C7A-0778-4824-91A3-FEF63848E28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44566A9-60DC-48BF-97BB-5D50C26F4CC5}"/>
              </a:ext>
            </a:extLst>
          </p:cNvPr>
          <p:cNvSpPr>
            <a:spLocks noGrp="1"/>
          </p:cNvSpPr>
          <p:nvPr>
            <p:ph type="dt" sz="half" idx="10"/>
          </p:nvPr>
        </p:nvSpPr>
        <p:spPr/>
        <p:txBody>
          <a:bodyPr/>
          <a:lstStyle/>
          <a:p>
            <a:fld id="{87A79732-AA2C-4138-9AB0-6503D33B5AF3}" type="datetimeFigureOut">
              <a:rPr lang="en-IN" smtClean="0"/>
              <a:t>01-10-2020</a:t>
            </a:fld>
            <a:endParaRPr lang="en-IN"/>
          </a:p>
        </p:txBody>
      </p:sp>
      <p:sp>
        <p:nvSpPr>
          <p:cNvPr id="5" name="Footer Placeholder 4">
            <a:extLst>
              <a:ext uri="{FF2B5EF4-FFF2-40B4-BE49-F238E27FC236}">
                <a16:creationId xmlns:a16="http://schemas.microsoft.com/office/drawing/2014/main" id="{4DDCCDF5-BF19-4216-97AC-C7628DC17ED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CEE29CF-C07C-42D5-BE8B-519F3533D592}"/>
              </a:ext>
            </a:extLst>
          </p:cNvPr>
          <p:cNvSpPr>
            <a:spLocks noGrp="1"/>
          </p:cNvSpPr>
          <p:nvPr>
            <p:ph type="sldNum" sz="quarter" idx="12"/>
          </p:nvPr>
        </p:nvSpPr>
        <p:spPr/>
        <p:txBody>
          <a:bodyPr/>
          <a:lstStyle/>
          <a:p>
            <a:fld id="{B0A7A21F-532B-420F-9E45-055773B8ED24}" type="slidenum">
              <a:rPr lang="en-IN" smtClean="0"/>
              <a:t>‹#›</a:t>
            </a:fld>
            <a:endParaRPr lang="en-IN"/>
          </a:p>
        </p:txBody>
      </p:sp>
    </p:spTree>
    <p:extLst>
      <p:ext uri="{BB962C8B-B14F-4D97-AF65-F5344CB8AC3E}">
        <p14:creationId xmlns:p14="http://schemas.microsoft.com/office/powerpoint/2010/main" val="636912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D4701C-3DCD-461B-826B-F8298FCAB7A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D7E1160E-334C-4413-B32A-C0291142148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AB775B2-5AC0-453C-81FD-884689582703}"/>
              </a:ext>
            </a:extLst>
          </p:cNvPr>
          <p:cNvSpPr>
            <a:spLocks noGrp="1"/>
          </p:cNvSpPr>
          <p:nvPr>
            <p:ph type="dt" sz="half" idx="10"/>
          </p:nvPr>
        </p:nvSpPr>
        <p:spPr/>
        <p:txBody>
          <a:bodyPr/>
          <a:lstStyle/>
          <a:p>
            <a:fld id="{87A79732-AA2C-4138-9AB0-6503D33B5AF3}" type="datetimeFigureOut">
              <a:rPr lang="en-IN" smtClean="0"/>
              <a:t>01-10-2020</a:t>
            </a:fld>
            <a:endParaRPr lang="en-IN"/>
          </a:p>
        </p:txBody>
      </p:sp>
      <p:sp>
        <p:nvSpPr>
          <p:cNvPr id="5" name="Footer Placeholder 4">
            <a:extLst>
              <a:ext uri="{FF2B5EF4-FFF2-40B4-BE49-F238E27FC236}">
                <a16:creationId xmlns:a16="http://schemas.microsoft.com/office/drawing/2014/main" id="{3C9789EF-F447-4166-9517-87028A3623F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E6FD61D-58EE-4074-9D08-8CDEF6259361}"/>
              </a:ext>
            </a:extLst>
          </p:cNvPr>
          <p:cNvSpPr>
            <a:spLocks noGrp="1"/>
          </p:cNvSpPr>
          <p:nvPr>
            <p:ph type="sldNum" sz="quarter" idx="12"/>
          </p:nvPr>
        </p:nvSpPr>
        <p:spPr/>
        <p:txBody>
          <a:bodyPr/>
          <a:lstStyle/>
          <a:p>
            <a:fld id="{B0A7A21F-532B-420F-9E45-055773B8ED24}" type="slidenum">
              <a:rPr lang="en-IN" smtClean="0"/>
              <a:t>‹#›</a:t>
            </a:fld>
            <a:endParaRPr lang="en-IN"/>
          </a:p>
        </p:txBody>
      </p:sp>
    </p:spTree>
    <p:extLst>
      <p:ext uri="{BB962C8B-B14F-4D97-AF65-F5344CB8AC3E}">
        <p14:creationId xmlns:p14="http://schemas.microsoft.com/office/powerpoint/2010/main" val="3460208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7357E-1477-4CCE-ADEE-5AB2C37CA23C}"/>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56928A1C-CB08-428B-8349-B827C8CB117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14E621D-405B-49B5-9788-7C5DC6CD2737}"/>
              </a:ext>
            </a:extLst>
          </p:cNvPr>
          <p:cNvSpPr>
            <a:spLocks noGrp="1"/>
          </p:cNvSpPr>
          <p:nvPr>
            <p:ph type="dt" sz="half" idx="10"/>
          </p:nvPr>
        </p:nvSpPr>
        <p:spPr/>
        <p:txBody>
          <a:bodyPr/>
          <a:lstStyle/>
          <a:p>
            <a:fld id="{87A79732-AA2C-4138-9AB0-6503D33B5AF3}" type="datetimeFigureOut">
              <a:rPr lang="en-IN" smtClean="0"/>
              <a:t>01-10-2020</a:t>
            </a:fld>
            <a:endParaRPr lang="en-IN"/>
          </a:p>
        </p:txBody>
      </p:sp>
      <p:sp>
        <p:nvSpPr>
          <p:cNvPr id="5" name="Footer Placeholder 4">
            <a:extLst>
              <a:ext uri="{FF2B5EF4-FFF2-40B4-BE49-F238E27FC236}">
                <a16:creationId xmlns:a16="http://schemas.microsoft.com/office/drawing/2014/main" id="{2D37500F-812B-4839-A6E5-0C9C9262A73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0A8E7A3-EF43-47F2-94AF-BDCB4668C4B7}"/>
              </a:ext>
            </a:extLst>
          </p:cNvPr>
          <p:cNvSpPr>
            <a:spLocks noGrp="1"/>
          </p:cNvSpPr>
          <p:nvPr>
            <p:ph type="sldNum" sz="quarter" idx="12"/>
          </p:nvPr>
        </p:nvSpPr>
        <p:spPr/>
        <p:txBody>
          <a:bodyPr/>
          <a:lstStyle/>
          <a:p>
            <a:fld id="{B0A7A21F-532B-420F-9E45-055773B8ED24}" type="slidenum">
              <a:rPr lang="en-IN" smtClean="0"/>
              <a:t>‹#›</a:t>
            </a:fld>
            <a:endParaRPr lang="en-IN"/>
          </a:p>
        </p:txBody>
      </p:sp>
    </p:spTree>
    <p:extLst>
      <p:ext uri="{BB962C8B-B14F-4D97-AF65-F5344CB8AC3E}">
        <p14:creationId xmlns:p14="http://schemas.microsoft.com/office/powerpoint/2010/main" val="3234902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3F298-0F2F-4389-87AD-7BDA690EE4D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A70BE80F-F5DE-4A8B-8EF2-01F3905E67C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FFA8AA-519C-47A9-B719-9321740810B2}"/>
              </a:ext>
            </a:extLst>
          </p:cNvPr>
          <p:cNvSpPr>
            <a:spLocks noGrp="1"/>
          </p:cNvSpPr>
          <p:nvPr>
            <p:ph type="dt" sz="half" idx="10"/>
          </p:nvPr>
        </p:nvSpPr>
        <p:spPr/>
        <p:txBody>
          <a:bodyPr/>
          <a:lstStyle/>
          <a:p>
            <a:fld id="{87A79732-AA2C-4138-9AB0-6503D33B5AF3}" type="datetimeFigureOut">
              <a:rPr lang="en-IN" smtClean="0"/>
              <a:t>01-10-2020</a:t>
            </a:fld>
            <a:endParaRPr lang="en-IN"/>
          </a:p>
        </p:txBody>
      </p:sp>
      <p:sp>
        <p:nvSpPr>
          <p:cNvPr id="5" name="Footer Placeholder 4">
            <a:extLst>
              <a:ext uri="{FF2B5EF4-FFF2-40B4-BE49-F238E27FC236}">
                <a16:creationId xmlns:a16="http://schemas.microsoft.com/office/drawing/2014/main" id="{9F656C32-3877-444B-86C1-05DAE9DE755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7444D63-7EE2-4CD3-A2B2-99E8B3883949}"/>
              </a:ext>
            </a:extLst>
          </p:cNvPr>
          <p:cNvSpPr>
            <a:spLocks noGrp="1"/>
          </p:cNvSpPr>
          <p:nvPr>
            <p:ph type="sldNum" sz="quarter" idx="12"/>
          </p:nvPr>
        </p:nvSpPr>
        <p:spPr/>
        <p:txBody>
          <a:bodyPr/>
          <a:lstStyle/>
          <a:p>
            <a:fld id="{B0A7A21F-532B-420F-9E45-055773B8ED24}" type="slidenum">
              <a:rPr lang="en-IN" smtClean="0"/>
              <a:t>‹#›</a:t>
            </a:fld>
            <a:endParaRPr lang="en-IN"/>
          </a:p>
        </p:txBody>
      </p:sp>
    </p:spTree>
    <p:extLst>
      <p:ext uri="{BB962C8B-B14F-4D97-AF65-F5344CB8AC3E}">
        <p14:creationId xmlns:p14="http://schemas.microsoft.com/office/powerpoint/2010/main" val="3306759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75FE3-7255-4535-A50C-98C722E0BCF5}"/>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6B039D0-5677-4289-A5FC-E4346833098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6E5E120D-03C9-452A-B6D3-BA222BC5751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A320D02C-2E31-4C0D-8031-F89FD61684CE}"/>
              </a:ext>
            </a:extLst>
          </p:cNvPr>
          <p:cNvSpPr>
            <a:spLocks noGrp="1"/>
          </p:cNvSpPr>
          <p:nvPr>
            <p:ph type="dt" sz="half" idx="10"/>
          </p:nvPr>
        </p:nvSpPr>
        <p:spPr/>
        <p:txBody>
          <a:bodyPr/>
          <a:lstStyle/>
          <a:p>
            <a:fld id="{87A79732-AA2C-4138-9AB0-6503D33B5AF3}" type="datetimeFigureOut">
              <a:rPr lang="en-IN" smtClean="0"/>
              <a:t>01-10-2020</a:t>
            </a:fld>
            <a:endParaRPr lang="en-IN"/>
          </a:p>
        </p:txBody>
      </p:sp>
      <p:sp>
        <p:nvSpPr>
          <p:cNvPr id="6" name="Footer Placeholder 5">
            <a:extLst>
              <a:ext uri="{FF2B5EF4-FFF2-40B4-BE49-F238E27FC236}">
                <a16:creationId xmlns:a16="http://schemas.microsoft.com/office/drawing/2014/main" id="{5462C892-953F-40C9-926C-C8F6F6776D1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7555B881-37B0-4268-A07E-E84E2FCE4BF5}"/>
              </a:ext>
            </a:extLst>
          </p:cNvPr>
          <p:cNvSpPr>
            <a:spLocks noGrp="1"/>
          </p:cNvSpPr>
          <p:nvPr>
            <p:ph type="sldNum" sz="quarter" idx="12"/>
          </p:nvPr>
        </p:nvSpPr>
        <p:spPr/>
        <p:txBody>
          <a:bodyPr/>
          <a:lstStyle/>
          <a:p>
            <a:fld id="{B0A7A21F-532B-420F-9E45-055773B8ED24}" type="slidenum">
              <a:rPr lang="en-IN" smtClean="0"/>
              <a:t>‹#›</a:t>
            </a:fld>
            <a:endParaRPr lang="en-IN"/>
          </a:p>
        </p:txBody>
      </p:sp>
    </p:spTree>
    <p:extLst>
      <p:ext uri="{BB962C8B-B14F-4D97-AF65-F5344CB8AC3E}">
        <p14:creationId xmlns:p14="http://schemas.microsoft.com/office/powerpoint/2010/main" val="3820913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4FBE3-CFB4-4347-A3C5-5800A9F5B25F}"/>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73A9B88-3E83-496E-9936-0DD54EC624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A2AA22E-38B6-438F-A179-D58B3DB2B25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26877708-8B20-41F9-8138-3FDB98678C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D3484A-D056-4B78-9906-64A55022398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19E7EA86-EC1D-4ED9-8AE5-E61D1ED7D9A8}"/>
              </a:ext>
            </a:extLst>
          </p:cNvPr>
          <p:cNvSpPr>
            <a:spLocks noGrp="1"/>
          </p:cNvSpPr>
          <p:nvPr>
            <p:ph type="dt" sz="half" idx="10"/>
          </p:nvPr>
        </p:nvSpPr>
        <p:spPr/>
        <p:txBody>
          <a:bodyPr/>
          <a:lstStyle/>
          <a:p>
            <a:fld id="{87A79732-AA2C-4138-9AB0-6503D33B5AF3}" type="datetimeFigureOut">
              <a:rPr lang="en-IN" smtClean="0"/>
              <a:t>01-10-2020</a:t>
            </a:fld>
            <a:endParaRPr lang="en-IN"/>
          </a:p>
        </p:txBody>
      </p:sp>
      <p:sp>
        <p:nvSpPr>
          <p:cNvPr id="8" name="Footer Placeholder 7">
            <a:extLst>
              <a:ext uri="{FF2B5EF4-FFF2-40B4-BE49-F238E27FC236}">
                <a16:creationId xmlns:a16="http://schemas.microsoft.com/office/drawing/2014/main" id="{D4C4420E-572A-42BD-8E66-3F50DAB72140}"/>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16D5645D-D067-4804-A6EE-27C06366A8B1}"/>
              </a:ext>
            </a:extLst>
          </p:cNvPr>
          <p:cNvSpPr>
            <a:spLocks noGrp="1"/>
          </p:cNvSpPr>
          <p:nvPr>
            <p:ph type="sldNum" sz="quarter" idx="12"/>
          </p:nvPr>
        </p:nvSpPr>
        <p:spPr/>
        <p:txBody>
          <a:bodyPr/>
          <a:lstStyle/>
          <a:p>
            <a:fld id="{B0A7A21F-532B-420F-9E45-055773B8ED24}" type="slidenum">
              <a:rPr lang="en-IN" smtClean="0"/>
              <a:t>‹#›</a:t>
            </a:fld>
            <a:endParaRPr lang="en-IN"/>
          </a:p>
        </p:txBody>
      </p:sp>
    </p:spTree>
    <p:extLst>
      <p:ext uri="{BB962C8B-B14F-4D97-AF65-F5344CB8AC3E}">
        <p14:creationId xmlns:p14="http://schemas.microsoft.com/office/powerpoint/2010/main" val="3324582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607B5-05D4-4F99-A2D1-C15F660A9C8E}"/>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A13D45FC-3BA8-423E-B0F9-CD293E950FE1}"/>
              </a:ext>
            </a:extLst>
          </p:cNvPr>
          <p:cNvSpPr>
            <a:spLocks noGrp="1"/>
          </p:cNvSpPr>
          <p:nvPr>
            <p:ph type="dt" sz="half" idx="10"/>
          </p:nvPr>
        </p:nvSpPr>
        <p:spPr/>
        <p:txBody>
          <a:bodyPr/>
          <a:lstStyle/>
          <a:p>
            <a:fld id="{87A79732-AA2C-4138-9AB0-6503D33B5AF3}" type="datetimeFigureOut">
              <a:rPr lang="en-IN" smtClean="0"/>
              <a:t>01-10-2020</a:t>
            </a:fld>
            <a:endParaRPr lang="en-IN"/>
          </a:p>
        </p:txBody>
      </p:sp>
      <p:sp>
        <p:nvSpPr>
          <p:cNvPr id="4" name="Footer Placeholder 3">
            <a:extLst>
              <a:ext uri="{FF2B5EF4-FFF2-40B4-BE49-F238E27FC236}">
                <a16:creationId xmlns:a16="http://schemas.microsoft.com/office/drawing/2014/main" id="{305B36C8-DE5E-4C97-BE95-0FE5F656EA27}"/>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2D9B404B-4259-4F34-A444-27057D8D1AD2}"/>
              </a:ext>
            </a:extLst>
          </p:cNvPr>
          <p:cNvSpPr>
            <a:spLocks noGrp="1"/>
          </p:cNvSpPr>
          <p:nvPr>
            <p:ph type="sldNum" sz="quarter" idx="12"/>
          </p:nvPr>
        </p:nvSpPr>
        <p:spPr/>
        <p:txBody>
          <a:bodyPr/>
          <a:lstStyle/>
          <a:p>
            <a:fld id="{B0A7A21F-532B-420F-9E45-055773B8ED24}" type="slidenum">
              <a:rPr lang="en-IN" smtClean="0"/>
              <a:t>‹#›</a:t>
            </a:fld>
            <a:endParaRPr lang="en-IN"/>
          </a:p>
        </p:txBody>
      </p:sp>
    </p:spTree>
    <p:extLst>
      <p:ext uri="{BB962C8B-B14F-4D97-AF65-F5344CB8AC3E}">
        <p14:creationId xmlns:p14="http://schemas.microsoft.com/office/powerpoint/2010/main" val="2968430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862400B-E19E-4333-9511-83EBBFB55C76}"/>
              </a:ext>
            </a:extLst>
          </p:cNvPr>
          <p:cNvSpPr>
            <a:spLocks noGrp="1"/>
          </p:cNvSpPr>
          <p:nvPr>
            <p:ph type="dt" sz="half" idx="10"/>
          </p:nvPr>
        </p:nvSpPr>
        <p:spPr/>
        <p:txBody>
          <a:bodyPr/>
          <a:lstStyle/>
          <a:p>
            <a:fld id="{87A79732-AA2C-4138-9AB0-6503D33B5AF3}" type="datetimeFigureOut">
              <a:rPr lang="en-IN" smtClean="0"/>
              <a:t>01-10-2020</a:t>
            </a:fld>
            <a:endParaRPr lang="en-IN"/>
          </a:p>
        </p:txBody>
      </p:sp>
      <p:sp>
        <p:nvSpPr>
          <p:cNvPr id="3" name="Footer Placeholder 2">
            <a:extLst>
              <a:ext uri="{FF2B5EF4-FFF2-40B4-BE49-F238E27FC236}">
                <a16:creationId xmlns:a16="http://schemas.microsoft.com/office/drawing/2014/main" id="{ABB3A881-D431-4493-861E-8DE7B7076E0D}"/>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93AF452A-9D2C-45D1-8789-17049140C50B}"/>
              </a:ext>
            </a:extLst>
          </p:cNvPr>
          <p:cNvSpPr>
            <a:spLocks noGrp="1"/>
          </p:cNvSpPr>
          <p:nvPr>
            <p:ph type="sldNum" sz="quarter" idx="12"/>
          </p:nvPr>
        </p:nvSpPr>
        <p:spPr/>
        <p:txBody>
          <a:bodyPr/>
          <a:lstStyle/>
          <a:p>
            <a:fld id="{B0A7A21F-532B-420F-9E45-055773B8ED24}" type="slidenum">
              <a:rPr lang="en-IN" smtClean="0"/>
              <a:t>‹#›</a:t>
            </a:fld>
            <a:endParaRPr lang="en-IN"/>
          </a:p>
        </p:txBody>
      </p:sp>
    </p:spTree>
    <p:extLst>
      <p:ext uri="{BB962C8B-B14F-4D97-AF65-F5344CB8AC3E}">
        <p14:creationId xmlns:p14="http://schemas.microsoft.com/office/powerpoint/2010/main" val="246773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ACB74-D03C-497A-A1D2-B39804C752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E88E11DC-B170-4585-83A6-C435E86A34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78ED1B13-4CA7-4786-B367-38E731CB44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6DE7F1-9FDF-49DF-9895-9A92A1DE91CD}"/>
              </a:ext>
            </a:extLst>
          </p:cNvPr>
          <p:cNvSpPr>
            <a:spLocks noGrp="1"/>
          </p:cNvSpPr>
          <p:nvPr>
            <p:ph type="dt" sz="half" idx="10"/>
          </p:nvPr>
        </p:nvSpPr>
        <p:spPr/>
        <p:txBody>
          <a:bodyPr/>
          <a:lstStyle/>
          <a:p>
            <a:fld id="{87A79732-AA2C-4138-9AB0-6503D33B5AF3}" type="datetimeFigureOut">
              <a:rPr lang="en-IN" smtClean="0"/>
              <a:t>01-10-2020</a:t>
            </a:fld>
            <a:endParaRPr lang="en-IN"/>
          </a:p>
        </p:txBody>
      </p:sp>
      <p:sp>
        <p:nvSpPr>
          <p:cNvPr id="6" name="Footer Placeholder 5">
            <a:extLst>
              <a:ext uri="{FF2B5EF4-FFF2-40B4-BE49-F238E27FC236}">
                <a16:creationId xmlns:a16="http://schemas.microsoft.com/office/drawing/2014/main" id="{D266EFE0-77AC-4CC6-A740-E03179FE40F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BED1F29-4010-418D-B58F-E10CD4EACC00}"/>
              </a:ext>
            </a:extLst>
          </p:cNvPr>
          <p:cNvSpPr>
            <a:spLocks noGrp="1"/>
          </p:cNvSpPr>
          <p:nvPr>
            <p:ph type="sldNum" sz="quarter" idx="12"/>
          </p:nvPr>
        </p:nvSpPr>
        <p:spPr/>
        <p:txBody>
          <a:bodyPr/>
          <a:lstStyle/>
          <a:p>
            <a:fld id="{B0A7A21F-532B-420F-9E45-055773B8ED24}" type="slidenum">
              <a:rPr lang="en-IN" smtClean="0"/>
              <a:t>‹#›</a:t>
            </a:fld>
            <a:endParaRPr lang="en-IN"/>
          </a:p>
        </p:txBody>
      </p:sp>
    </p:spTree>
    <p:extLst>
      <p:ext uri="{BB962C8B-B14F-4D97-AF65-F5344CB8AC3E}">
        <p14:creationId xmlns:p14="http://schemas.microsoft.com/office/powerpoint/2010/main" val="2236433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771F1-5C9A-4282-B404-AC2E785FB3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52D8A379-16D6-412C-B4A5-9E0C0BDE5F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FF19160A-CD65-4705-903F-71DA33B65F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EFE44F-6C4E-4EA8-A20A-BFD902FC0AC9}"/>
              </a:ext>
            </a:extLst>
          </p:cNvPr>
          <p:cNvSpPr>
            <a:spLocks noGrp="1"/>
          </p:cNvSpPr>
          <p:nvPr>
            <p:ph type="dt" sz="half" idx="10"/>
          </p:nvPr>
        </p:nvSpPr>
        <p:spPr/>
        <p:txBody>
          <a:bodyPr/>
          <a:lstStyle/>
          <a:p>
            <a:fld id="{87A79732-AA2C-4138-9AB0-6503D33B5AF3}" type="datetimeFigureOut">
              <a:rPr lang="en-IN" smtClean="0"/>
              <a:t>01-10-2020</a:t>
            </a:fld>
            <a:endParaRPr lang="en-IN"/>
          </a:p>
        </p:txBody>
      </p:sp>
      <p:sp>
        <p:nvSpPr>
          <p:cNvPr id="6" name="Footer Placeholder 5">
            <a:extLst>
              <a:ext uri="{FF2B5EF4-FFF2-40B4-BE49-F238E27FC236}">
                <a16:creationId xmlns:a16="http://schemas.microsoft.com/office/drawing/2014/main" id="{5B908422-4708-413B-8FD4-F461CC42616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0DB2757-EAC7-43B7-AE8F-3DC39EFA4A0B}"/>
              </a:ext>
            </a:extLst>
          </p:cNvPr>
          <p:cNvSpPr>
            <a:spLocks noGrp="1"/>
          </p:cNvSpPr>
          <p:nvPr>
            <p:ph type="sldNum" sz="quarter" idx="12"/>
          </p:nvPr>
        </p:nvSpPr>
        <p:spPr/>
        <p:txBody>
          <a:bodyPr/>
          <a:lstStyle/>
          <a:p>
            <a:fld id="{B0A7A21F-532B-420F-9E45-055773B8ED24}" type="slidenum">
              <a:rPr lang="en-IN" smtClean="0"/>
              <a:t>‹#›</a:t>
            </a:fld>
            <a:endParaRPr lang="en-IN"/>
          </a:p>
        </p:txBody>
      </p:sp>
    </p:spTree>
    <p:extLst>
      <p:ext uri="{BB962C8B-B14F-4D97-AF65-F5344CB8AC3E}">
        <p14:creationId xmlns:p14="http://schemas.microsoft.com/office/powerpoint/2010/main" val="624605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8DF0D7-D109-445D-8AE4-F97C0B95240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4902316-045F-4B94-9696-75B948849B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10E4002-F9AC-48F9-B859-04E41C983B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A79732-AA2C-4138-9AB0-6503D33B5AF3}" type="datetimeFigureOut">
              <a:rPr lang="en-IN" smtClean="0"/>
              <a:t>01-10-2020</a:t>
            </a:fld>
            <a:endParaRPr lang="en-IN"/>
          </a:p>
        </p:txBody>
      </p:sp>
      <p:sp>
        <p:nvSpPr>
          <p:cNvPr id="5" name="Footer Placeholder 4">
            <a:extLst>
              <a:ext uri="{FF2B5EF4-FFF2-40B4-BE49-F238E27FC236}">
                <a16:creationId xmlns:a16="http://schemas.microsoft.com/office/drawing/2014/main" id="{CAB2BE46-6C54-46CA-B469-8417B4DD62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F7F8A3B9-436D-4343-9B07-CE9E38B162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A7A21F-532B-420F-9E45-055773B8ED24}" type="slidenum">
              <a:rPr lang="en-IN" smtClean="0"/>
              <a:t>‹#›</a:t>
            </a:fld>
            <a:endParaRPr lang="en-IN"/>
          </a:p>
        </p:txBody>
      </p:sp>
    </p:spTree>
    <p:extLst>
      <p:ext uri="{BB962C8B-B14F-4D97-AF65-F5344CB8AC3E}">
        <p14:creationId xmlns:p14="http://schemas.microsoft.com/office/powerpoint/2010/main" val="22851116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F48FD-38EF-4D9F-9E57-6F18863686B3}"/>
              </a:ext>
            </a:extLst>
          </p:cNvPr>
          <p:cNvSpPr>
            <a:spLocks noGrp="1"/>
          </p:cNvSpPr>
          <p:nvPr>
            <p:ph type="ctrTitle"/>
          </p:nvPr>
        </p:nvSpPr>
        <p:spPr>
          <a:xfrm>
            <a:off x="1524000" y="828131"/>
            <a:ext cx="9144000" cy="1655762"/>
          </a:xfrm>
        </p:spPr>
        <p:txBody>
          <a:bodyPr>
            <a:normAutofit fontScale="90000"/>
          </a:bodyPr>
          <a:lstStyle/>
          <a:p>
            <a:r>
              <a:rPr lang="en-IN" dirty="0">
                <a:solidFill>
                  <a:srgbClr val="FF0000"/>
                </a:solidFill>
              </a:rPr>
              <a:t>FYBSc</a:t>
            </a:r>
            <a:br>
              <a:rPr lang="en-IN" dirty="0">
                <a:solidFill>
                  <a:srgbClr val="FF0000"/>
                </a:solidFill>
              </a:rPr>
            </a:br>
            <a:r>
              <a:rPr lang="en-IN" dirty="0">
                <a:solidFill>
                  <a:srgbClr val="FF0000"/>
                </a:solidFill>
              </a:rPr>
              <a:t>English(US01AENG21)</a:t>
            </a:r>
          </a:p>
        </p:txBody>
      </p:sp>
      <p:sp>
        <p:nvSpPr>
          <p:cNvPr id="3" name="Subtitle 2">
            <a:extLst>
              <a:ext uri="{FF2B5EF4-FFF2-40B4-BE49-F238E27FC236}">
                <a16:creationId xmlns:a16="http://schemas.microsoft.com/office/drawing/2014/main" id="{4C266168-49C5-42A2-83BF-84BD214A4FAF}"/>
              </a:ext>
            </a:extLst>
          </p:cNvPr>
          <p:cNvSpPr>
            <a:spLocks noGrp="1"/>
          </p:cNvSpPr>
          <p:nvPr>
            <p:ph type="subTitle" idx="1"/>
          </p:nvPr>
        </p:nvSpPr>
        <p:spPr>
          <a:xfrm>
            <a:off x="1524000" y="2838734"/>
            <a:ext cx="9144000" cy="2419066"/>
          </a:xfrm>
        </p:spPr>
        <p:txBody>
          <a:bodyPr/>
          <a:lstStyle/>
          <a:p>
            <a:endParaRPr lang="en-IN" dirty="0"/>
          </a:p>
          <a:p>
            <a:r>
              <a:rPr lang="en-IN" sz="3200" b="1" dirty="0">
                <a:solidFill>
                  <a:srgbClr val="0070C0"/>
                </a:solidFill>
              </a:rPr>
              <a:t>TOIPC 4</a:t>
            </a:r>
          </a:p>
          <a:p>
            <a:r>
              <a:rPr lang="en-IN" sz="3200" b="1" dirty="0">
                <a:solidFill>
                  <a:srgbClr val="0070C0"/>
                </a:solidFill>
              </a:rPr>
              <a:t>Writing Short messages</a:t>
            </a:r>
          </a:p>
        </p:txBody>
      </p:sp>
    </p:spTree>
    <p:extLst>
      <p:ext uri="{BB962C8B-B14F-4D97-AF65-F5344CB8AC3E}">
        <p14:creationId xmlns:p14="http://schemas.microsoft.com/office/powerpoint/2010/main" val="1122398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C3969-FA86-4FDA-8E35-868E3BC3116D}"/>
              </a:ext>
            </a:extLst>
          </p:cNvPr>
          <p:cNvSpPr>
            <a:spLocks noGrp="1"/>
          </p:cNvSpPr>
          <p:nvPr>
            <p:ph type="title"/>
          </p:nvPr>
        </p:nvSpPr>
        <p:spPr/>
        <p:txBody>
          <a:bodyPr/>
          <a:lstStyle/>
          <a:p>
            <a:r>
              <a:rPr lang="en-IN" dirty="0"/>
              <a:t>Answer</a:t>
            </a:r>
          </a:p>
        </p:txBody>
      </p:sp>
      <p:sp>
        <p:nvSpPr>
          <p:cNvPr id="3" name="Content Placeholder 2">
            <a:extLst>
              <a:ext uri="{FF2B5EF4-FFF2-40B4-BE49-F238E27FC236}">
                <a16:creationId xmlns:a16="http://schemas.microsoft.com/office/drawing/2014/main" id="{7AB98E0E-4201-43F7-8407-58738E1EAD5E}"/>
              </a:ext>
            </a:extLst>
          </p:cNvPr>
          <p:cNvSpPr>
            <a:spLocks noGrp="1"/>
          </p:cNvSpPr>
          <p:nvPr>
            <p:ph idx="1"/>
          </p:nvPr>
        </p:nvSpPr>
        <p:spPr>
          <a:xfrm>
            <a:off x="838200" y="1241946"/>
            <a:ext cx="10515600" cy="4935017"/>
          </a:xfrm>
        </p:spPr>
        <p:txBody>
          <a:bodyPr/>
          <a:lstStyle/>
          <a:p>
            <a:r>
              <a:rPr lang="en-US" b="1" u="sng" dirty="0">
                <a:effectLst/>
              </a:rPr>
              <a:t>Message</a:t>
            </a:r>
            <a:r>
              <a:rPr lang="en-US" b="1" dirty="0"/>
              <a:t>    28 Sept </a:t>
            </a:r>
            <a:r>
              <a:rPr lang="en-US" dirty="0"/>
              <a:t>, 2020</a:t>
            </a:r>
          </a:p>
          <a:p>
            <a:r>
              <a:rPr lang="en-US" dirty="0"/>
              <a:t>8 am</a:t>
            </a:r>
          </a:p>
          <a:p>
            <a:pPr marL="0" indent="0">
              <a:buNone/>
            </a:pPr>
            <a:r>
              <a:rPr lang="en-US" dirty="0"/>
              <a:t> </a:t>
            </a:r>
          </a:p>
          <a:p>
            <a:r>
              <a:rPr lang="en-US" dirty="0"/>
              <a:t>Rajesh</a:t>
            </a:r>
          </a:p>
          <a:p>
            <a:r>
              <a:rPr lang="en-US" dirty="0"/>
              <a:t>Mr. Satish called up to inform that the meeting fixed for 5</a:t>
            </a:r>
            <a:r>
              <a:rPr lang="en-US" baseline="30000" dirty="0"/>
              <a:t>th</a:t>
            </a:r>
            <a:r>
              <a:rPr lang="en-US" dirty="0"/>
              <a:t>  will be held today at   11 am in  his chamber. You are also required to carry your laptop.</a:t>
            </a:r>
          </a:p>
          <a:p>
            <a:pPr marL="0" indent="0">
              <a:buNone/>
            </a:pPr>
            <a:r>
              <a:rPr lang="en-US" dirty="0"/>
              <a:t>Vivek</a:t>
            </a:r>
          </a:p>
          <a:p>
            <a:endParaRPr lang="en-IN" dirty="0"/>
          </a:p>
        </p:txBody>
      </p:sp>
    </p:spTree>
    <p:extLst>
      <p:ext uri="{BB962C8B-B14F-4D97-AF65-F5344CB8AC3E}">
        <p14:creationId xmlns:p14="http://schemas.microsoft.com/office/powerpoint/2010/main" val="3434476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6D0D0-3370-4B2C-A93F-26D9D4B1EAC8}"/>
              </a:ext>
            </a:extLst>
          </p:cNvPr>
          <p:cNvSpPr>
            <a:spLocks noGrp="1"/>
          </p:cNvSpPr>
          <p:nvPr>
            <p:ph type="title"/>
          </p:nvPr>
        </p:nvSpPr>
        <p:spPr/>
        <p:txBody>
          <a:bodyPr>
            <a:normAutofit/>
          </a:bodyPr>
          <a:lstStyle/>
          <a:p>
            <a:r>
              <a:rPr lang="en-US" sz="2400" dirty="0">
                <a:solidFill>
                  <a:srgbClr val="FF0000"/>
                </a:solidFill>
                <a:effectLst/>
              </a:rPr>
              <a:t>The following is a telephonic conversation between John and David. After this call, Mr. John receives an urgent telephone call from Mumbai. Before leaving, he leaves a message for Mr. Tommy. Write the message in not more than 50 words</a:t>
            </a:r>
            <a:r>
              <a:rPr lang="en-US" sz="2400" dirty="0">
                <a:effectLst/>
              </a:rPr>
              <a:t>.</a:t>
            </a:r>
            <a:endParaRPr lang="en-IN" sz="2400" dirty="0"/>
          </a:p>
        </p:txBody>
      </p:sp>
      <p:sp>
        <p:nvSpPr>
          <p:cNvPr id="3" name="Content Placeholder 2">
            <a:extLst>
              <a:ext uri="{FF2B5EF4-FFF2-40B4-BE49-F238E27FC236}">
                <a16:creationId xmlns:a16="http://schemas.microsoft.com/office/drawing/2014/main" id="{ACEABDA3-E208-43FA-B502-E82C77E131B9}"/>
              </a:ext>
            </a:extLst>
          </p:cNvPr>
          <p:cNvSpPr>
            <a:spLocks noGrp="1"/>
          </p:cNvSpPr>
          <p:nvPr>
            <p:ph idx="1"/>
          </p:nvPr>
        </p:nvSpPr>
        <p:spPr/>
        <p:txBody>
          <a:bodyPr>
            <a:normAutofit fontScale="92500" lnSpcReduction="20000"/>
          </a:bodyPr>
          <a:lstStyle/>
          <a:p>
            <a:pPr algn="just"/>
            <a:r>
              <a:rPr lang="en-US" dirty="0">
                <a:effectLst/>
              </a:rPr>
              <a:t>Hello! Is it Ahmedabad 632392?</a:t>
            </a:r>
          </a:p>
          <a:p>
            <a:pPr algn="just"/>
            <a:r>
              <a:rPr lang="en-US" dirty="0">
                <a:effectLst/>
              </a:rPr>
              <a:t>John: Yes, it is.</a:t>
            </a:r>
          </a:p>
          <a:p>
            <a:pPr algn="just"/>
            <a:r>
              <a:rPr lang="en-US" dirty="0">
                <a:effectLst/>
              </a:rPr>
              <a:t>David: Can I talk to Mr. Tommy?</a:t>
            </a:r>
          </a:p>
          <a:p>
            <a:pPr algn="just"/>
            <a:r>
              <a:rPr lang="en-US" dirty="0">
                <a:effectLst/>
              </a:rPr>
              <a:t>John: Sorry, he is not in the office. May I know who is on the line?</a:t>
            </a:r>
          </a:p>
          <a:p>
            <a:pPr algn="just"/>
            <a:r>
              <a:rPr lang="en-US" dirty="0">
                <a:effectLst/>
              </a:rPr>
              <a:t>David: I am David, a friend of his.</a:t>
            </a:r>
          </a:p>
          <a:p>
            <a:pPr algn="just"/>
            <a:r>
              <a:rPr lang="en-US" dirty="0">
                <a:effectLst/>
              </a:rPr>
              <a:t>John: Would you like me to convey a message?</a:t>
            </a:r>
          </a:p>
          <a:p>
            <a:pPr algn="just"/>
            <a:r>
              <a:rPr lang="en-US" dirty="0">
                <a:effectLst/>
              </a:rPr>
              <a:t>David: Yes. Inform him that the interview scheduled for 5th October has been postponed to the 7th. So he can reach Delhi by 6th evening. The inconvenience is regretted.</a:t>
            </a:r>
          </a:p>
          <a:p>
            <a:pPr algn="just"/>
            <a:r>
              <a:rPr lang="en-US" dirty="0">
                <a:effectLst/>
              </a:rPr>
              <a:t>John: I will surely convey this message to him.</a:t>
            </a:r>
          </a:p>
          <a:p>
            <a:pPr algn="just"/>
            <a:r>
              <a:rPr lang="en-US" dirty="0">
                <a:effectLst/>
              </a:rPr>
              <a:t>David: Thank You.</a:t>
            </a:r>
          </a:p>
          <a:p>
            <a:endParaRPr lang="en-IN" dirty="0"/>
          </a:p>
        </p:txBody>
      </p:sp>
    </p:spTree>
    <p:extLst>
      <p:ext uri="{BB962C8B-B14F-4D97-AF65-F5344CB8AC3E}">
        <p14:creationId xmlns:p14="http://schemas.microsoft.com/office/powerpoint/2010/main" val="33753957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7E784-5053-4473-B3C5-D7E15824BCF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54DC9B0-6A53-4218-9948-81F838219277}"/>
              </a:ext>
            </a:extLst>
          </p:cNvPr>
          <p:cNvSpPr>
            <a:spLocks noGrp="1"/>
          </p:cNvSpPr>
          <p:nvPr>
            <p:ph idx="1"/>
          </p:nvPr>
        </p:nvSpPr>
        <p:spPr/>
        <p:txBody>
          <a:bodyPr/>
          <a:lstStyle/>
          <a:p>
            <a:r>
              <a:rPr lang="en-IN" dirty="0"/>
              <a:t>Tommy,</a:t>
            </a:r>
          </a:p>
          <a:p>
            <a:pPr marL="0" indent="0">
              <a:buNone/>
            </a:pPr>
            <a:r>
              <a:rPr lang="en-IN" dirty="0"/>
              <a:t>David called to inform that the interview scheduled for 5</a:t>
            </a:r>
            <a:r>
              <a:rPr lang="en-IN" baseline="30000" dirty="0"/>
              <a:t>th</a:t>
            </a:r>
            <a:r>
              <a:rPr lang="en-IN" dirty="0"/>
              <a:t> has been postponed to 7</a:t>
            </a:r>
            <a:r>
              <a:rPr lang="en-IN" baseline="30000" dirty="0"/>
              <a:t>th</a:t>
            </a:r>
            <a:r>
              <a:rPr lang="en-IN" dirty="0"/>
              <a:t>. So you can reach 6</a:t>
            </a:r>
            <a:r>
              <a:rPr lang="en-IN" baseline="30000" dirty="0"/>
              <a:t>th</a:t>
            </a:r>
            <a:r>
              <a:rPr lang="en-IN" dirty="0"/>
              <a:t> Evening. He also apologised for any inconvenience.</a:t>
            </a:r>
          </a:p>
          <a:p>
            <a:pPr marL="0" indent="0">
              <a:buNone/>
            </a:pPr>
            <a:r>
              <a:rPr lang="en-IN" dirty="0"/>
              <a:t>John.</a:t>
            </a:r>
          </a:p>
          <a:p>
            <a:endParaRPr lang="en-IN" dirty="0"/>
          </a:p>
        </p:txBody>
      </p:sp>
    </p:spTree>
    <p:extLst>
      <p:ext uri="{BB962C8B-B14F-4D97-AF65-F5344CB8AC3E}">
        <p14:creationId xmlns:p14="http://schemas.microsoft.com/office/powerpoint/2010/main" val="8634948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16487-AE00-42F2-9A0A-A8C7AAE153F2}"/>
              </a:ext>
            </a:extLst>
          </p:cNvPr>
          <p:cNvSpPr>
            <a:spLocks noGrp="1"/>
          </p:cNvSpPr>
          <p:nvPr>
            <p:ph type="title"/>
          </p:nvPr>
        </p:nvSpPr>
        <p:spPr>
          <a:xfrm>
            <a:off x="838200" y="365125"/>
            <a:ext cx="10515600" cy="1013299"/>
          </a:xfrm>
        </p:spPr>
        <p:txBody>
          <a:bodyPr>
            <a:normAutofit/>
          </a:bodyPr>
          <a:lstStyle/>
          <a:p>
            <a:r>
              <a:rPr lang="en-US" sz="2400" dirty="0"/>
              <a:t>2. </a:t>
            </a:r>
            <a:r>
              <a:rPr lang="en-US" sz="2400" dirty="0">
                <a:solidFill>
                  <a:srgbClr val="FF0000"/>
                </a:solidFill>
              </a:rPr>
              <a:t>The following is a conversation between Varun and Radha. After speaking to Varun she writes a message for her father. Write the message in not more than 50 words</a:t>
            </a:r>
            <a:endParaRPr lang="en-IN" sz="2400" dirty="0">
              <a:solidFill>
                <a:srgbClr val="FF0000"/>
              </a:solidFill>
            </a:endParaRPr>
          </a:p>
        </p:txBody>
      </p:sp>
      <p:sp>
        <p:nvSpPr>
          <p:cNvPr id="3" name="Content Placeholder 2">
            <a:extLst>
              <a:ext uri="{FF2B5EF4-FFF2-40B4-BE49-F238E27FC236}">
                <a16:creationId xmlns:a16="http://schemas.microsoft.com/office/drawing/2014/main" id="{6CC7E2A0-74A1-4C8A-980A-046C95D349A2}"/>
              </a:ext>
            </a:extLst>
          </p:cNvPr>
          <p:cNvSpPr>
            <a:spLocks noGrp="1"/>
          </p:cNvSpPr>
          <p:nvPr>
            <p:ph idx="1"/>
          </p:nvPr>
        </p:nvSpPr>
        <p:spPr>
          <a:xfrm>
            <a:off x="838200" y="1378423"/>
            <a:ext cx="10515600" cy="4798539"/>
          </a:xfrm>
        </p:spPr>
        <p:txBody>
          <a:bodyPr/>
          <a:lstStyle/>
          <a:p>
            <a:pPr algn="just"/>
            <a:r>
              <a:rPr lang="en-US" dirty="0">
                <a:solidFill>
                  <a:srgbClr val="0070C0"/>
                </a:solidFill>
              </a:rPr>
              <a:t>Varun:</a:t>
            </a:r>
            <a:r>
              <a:rPr lang="en-US" dirty="0"/>
              <a:t> Hello! Hello! This is Varun from Agra. Could I speak to Mr. Mohan? I am his cousin.</a:t>
            </a:r>
            <a:r>
              <a:rPr lang="en-US" dirty="0">
                <a:effectLst/>
              </a:rPr>
              <a:t> </a:t>
            </a:r>
          </a:p>
          <a:p>
            <a:pPr algn="just"/>
            <a:r>
              <a:rPr lang="en-US" dirty="0">
                <a:solidFill>
                  <a:srgbClr val="FF0000"/>
                </a:solidFill>
                <a:effectLst/>
              </a:rPr>
              <a:t>Radha</a:t>
            </a:r>
            <a:r>
              <a:rPr lang="en-US" dirty="0">
                <a:effectLst/>
              </a:rPr>
              <a:t>: Good morning, Uncle. I’m Radha. Daddy has not yet returned from his morning walk</a:t>
            </a:r>
          </a:p>
          <a:p>
            <a:pPr algn="just"/>
            <a:r>
              <a:rPr lang="en-US" b="1" dirty="0">
                <a:solidFill>
                  <a:srgbClr val="0070C0"/>
                </a:solidFill>
                <a:effectLst/>
              </a:rPr>
              <a:t>Varun: </a:t>
            </a:r>
            <a:r>
              <a:rPr lang="en-US" dirty="0">
                <a:effectLst/>
              </a:rPr>
              <a:t>Well, I have some good news for him. I want to tell him personally. When is he likely to return?</a:t>
            </a:r>
          </a:p>
          <a:p>
            <a:pPr algn="just"/>
            <a:r>
              <a:rPr lang="en-US" dirty="0">
                <a:solidFill>
                  <a:srgbClr val="FF0000"/>
                </a:solidFill>
                <a:effectLst/>
              </a:rPr>
              <a:t>Radha:</a:t>
            </a:r>
            <a:r>
              <a:rPr lang="en-US" dirty="0">
                <a:effectLst/>
              </a:rPr>
              <a:t> He may take half an hour or more.</a:t>
            </a:r>
          </a:p>
          <a:p>
            <a:pPr algn="just"/>
            <a:r>
              <a:rPr lang="en-US" b="1" dirty="0">
                <a:solidFill>
                  <a:srgbClr val="0070C0"/>
                </a:solidFill>
                <a:effectLst/>
              </a:rPr>
              <a:t>Varun: </a:t>
            </a:r>
            <a:r>
              <a:rPr lang="en-US" dirty="0">
                <a:effectLst/>
              </a:rPr>
              <a:t>In that case, ask him to ring me back. Tell him it is urgent.</a:t>
            </a:r>
          </a:p>
          <a:p>
            <a:pPr algn="just"/>
            <a:r>
              <a:rPr lang="en-US" dirty="0">
                <a:solidFill>
                  <a:srgbClr val="FF0000"/>
                </a:solidFill>
                <a:effectLst/>
              </a:rPr>
              <a:t>Radha: </a:t>
            </a:r>
            <a:r>
              <a:rPr lang="en-US" dirty="0">
                <a:effectLst/>
              </a:rPr>
              <a:t>I’m leaving for school, but I’ll leave a message for him. Thank you for calling.</a:t>
            </a:r>
          </a:p>
          <a:p>
            <a:endParaRPr lang="en-IN" dirty="0"/>
          </a:p>
        </p:txBody>
      </p:sp>
    </p:spTree>
    <p:extLst>
      <p:ext uri="{BB962C8B-B14F-4D97-AF65-F5344CB8AC3E}">
        <p14:creationId xmlns:p14="http://schemas.microsoft.com/office/powerpoint/2010/main" val="40025712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DF11A-619A-464F-91E1-618123C3230B}"/>
              </a:ext>
            </a:extLst>
          </p:cNvPr>
          <p:cNvSpPr>
            <a:spLocks noGrp="1"/>
          </p:cNvSpPr>
          <p:nvPr>
            <p:ph type="title"/>
          </p:nvPr>
        </p:nvSpPr>
        <p:spPr>
          <a:xfrm>
            <a:off x="838200" y="365125"/>
            <a:ext cx="10515600" cy="576571"/>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C3F7D837-E674-41F0-9849-73A4E961FB8D}"/>
              </a:ext>
            </a:extLst>
          </p:cNvPr>
          <p:cNvSpPr>
            <a:spLocks noGrp="1"/>
          </p:cNvSpPr>
          <p:nvPr>
            <p:ph idx="1"/>
          </p:nvPr>
        </p:nvSpPr>
        <p:spPr>
          <a:xfrm>
            <a:off x="838200" y="1037230"/>
            <a:ext cx="10515600" cy="5139733"/>
          </a:xfrm>
        </p:spPr>
        <p:txBody>
          <a:bodyPr/>
          <a:lstStyle/>
          <a:p>
            <a:r>
              <a:rPr lang="en-US" b="1" u="sng" dirty="0">
                <a:effectLst/>
              </a:rPr>
              <a:t>Message</a:t>
            </a:r>
            <a:r>
              <a:rPr lang="en-US" dirty="0"/>
              <a:t>     7.30 am                         </a:t>
            </a:r>
          </a:p>
          <a:p>
            <a:pPr marL="0" indent="0">
              <a:buNone/>
            </a:pPr>
            <a:r>
              <a:rPr lang="en-US" dirty="0"/>
              <a:t> </a:t>
            </a:r>
          </a:p>
          <a:p>
            <a:r>
              <a:rPr lang="en-US" dirty="0"/>
              <a:t>Daddy</a:t>
            </a:r>
          </a:p>
          <a:p>
            <a:pPr marL="0" indent="0">
              <a:buNone/>
            </a:pPr>
            <a:r>
              <a:rPr lang="en-US" dirty="0"/>
              <a:t> </a:t>
            </a:r>
          </a:p>
          <a:p>
            <a:pPr marL="0" indent="0">
              <a:buNone/>
            </a:pPr>
            <a:r>
              <a:rPr lang="en-US" dirty="0"/>
              <a:t>Uncle Varun called from Agra to say that he had some good news for you, but he wouldn’t tell me.</a:t>
            </a:r>
          </a:p>
          <a:p>
            <a:pPr marL="0" indent="0">
              <a:buNone/>
            </a:pPr>
            <a:r>
              <a:rPr lang="en-US" dirty="0"/>
              <a:t>Please ring him back as he said it was urgent. I’m leaving for school just now.</a:t>
            </a:r>
          </a:p>
          <a:p>
            <a:pPr marL="0" indent="0">
              <a:buNone/>
            </a:pPr>
            <a:r>
              <a:rPr lang="en-US" dirty="0"/>
              <a:t> </a:t>
            </a:r>
          </a:p>
          <a:p>
            <a:r>
              <a:rPr lang="en-US" dirty="0"/>
              <a:t>Radha</a:t>
            </a:r>
          </a:p>
          <a:p>
            <a:endParaRPr lang="en-IN" dirty="0"/>
          </a:p>
        </p:txBody>
      </p:sp>
    </p:spTree>
    <p:extLst>
      <p:ext uri="{BB962C8B-B14F-4D97-AF65-F5344CB8AC3E}">
        <p14:creationId xmlns:p14="http://schemas.microsoft.com/office/powerpoint/2010/main" val="12890693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C777EF9-3106-4B3F-A46E-F47ECB39F669}"/>
              </a:ext>
            </a:extLst>
          </p:cNvPr>
          <p:cNvSpPr txBox="1"/>
          <p:nvPr/>
        </p:nvSpPr>
        <p:spPr>
          <a:xfrm>
            <a:off x="1214651" y="1585753"/>
            <a:ext cx="9717206" cy="6124754"/>
          </a:xfrm>
          <a:prstGeom prst="rect">
            <a:avLst/>
          </a:prstGeom>
          <a:noFill/>
        </p:spPr>
        <p:txBody>
          <a:bodyPr wrap="square">
            <a:spAutoFit/>
          </a:bodyPr>
          <a:lstStyle/>
          <a:p>
            <a:r>
              <a:rPr lang="en-US" sz="2800" dirty="0">
                <a:effectLst/>
                <a:latin typeface="Arial" panose="020B0604020202020204" pitchFamily="34" charset="0"/>
              </a:rPr>
              <a:t>Rewrite the requests below to make them more polite. The first one has been done for you. </a:t>
            </a:r>
          </a:p>
          <a:p>
            <a:r>
              <a:rPr lang="en-US" sz="2800" dirty="0">
                <a:effectLst/>
                <a:latin typeface="Arial" panose="020B0604020202020204" pitchFamily="34" charset="0"/>
              </a:rPr>
              <a:t>Use ‘could’ or ‘would’.</a:t>
            </a:r>
          </a:p>
          <a:p>
            <a:r>
              <a:rPr lang="en-US" sz="2800" dirty="0">
                <a:effectLst/>
                <a:latin typeface="Arial" panose="020B0604020202020204" pitchFamily="34" charset="0"/>
              </a:rPr>
              <a:t>1.Get me another drink!</a:t>
            </a:r>
          </a:p>
          <a:p>
            <a:r>
              <a:rPr lang="en-US" sz="2800" i="1" dirty="0">
                <a:solidFill>
                  <a:srgbClr val="0070C0"/>
                </a:solidFill>
                <a:effectLst/>
                <a:latin typeface="Arial" panose="020B0604020202020204" pitchFamily="34" charset="0"/>
              </a:rPr>
              <a:t>Could you get me another drink, please</a:t>
            </a:r>
            <a:r>
              <a:rPr lang="en-US" sz="2800" dirty="0">
                <a:effectLst/>
                <a:latin typeface="Arial" panose="020B0604020202020204" pitchFamily="34" charset="0"/>
              </a:rPr>
              <a:t>?</a:t>
            </a:r>
          </a:p>
          <a:p>
            <a:r>
              <a:rPr lang="en-US" sz="2800" dirty="0">
                <a:effectLst/>
                <a:latin typeface="Arial" panose="020B0604020202020204" pitchFamily="34" charset="0"/>
              </a:rPr>
              <a:t>2.Pay the bill! </a:t>
            </a:r>
            <a:r>
              <a:rPr lang="en-US" sz="2800" i="1" dirty="0">
                <a:solidFill>
                  <a:srgbClr val="0070C0"/>
                </a:solidFill>
                <a:effectLst/>
                <a:latin typeface="Arial" panose="020B0604020202020204" pitchFamily="34" charset="0"/>
              </a:rPr>
              <a:t>Would you mind paying the bill?</a:t>
            </a:r>
          </a:p>
          <a:p>
            <a:r>
              <a:rPr lang="en-US" sz="2800" dirty="0">
                <a:effectLst/>
                <a:latin typeface="Arial" panose="020B0604020202020204" pitchFamily="34" charset="0"/>
              </a:rPr>
              <a:t>3.Book the tour. _____________________________________</a:t>
            </a:r>
          </a:p>
          <a:p>
            <a:r>
              <a:rPr lang="en-US" sz="2800" dirty="0">
                <a:effectLst/>
                <a:latin typeface="Arial" panose="020B0604020202020204" pitchFamily="34" charset="0"/>
              </a:rPr>
              <a:t>4.Clean the  floor. _____________________________________</a:t>
            </a:r>
          </a:p>
          <a:p>
            <a:r>
              <a:rPr lang="en-US" sz="2800" dirty="0">
                <a:effectLst/>
                <a:latin typeface="Arial" panose="020B0604020202020204" pitchFamily="34" charset="0"/>
              </a:rPr>
              <a:t>5.Phone the guest? _____________________________________</a:t>
            </a:r>
          </a:p>
          <a:p>
            <a:r>
              <a:rPr lang="en-US" sz="2800" dirty="0">
                <a:effectLst/>
                <a:latin typeface="Arial" panose="020B0604020202020204" pitchFamily="34" charset="0"/>
              </a:rPr>
              <a:t>6.Make me a coffee. _____________________________________</a:t>
            </a:r>
            <a:endParaRPr lang="en-IN" sz="2800" dirty="0"/>
          </a:p>
        </p:txBody>
      </p:sp>
    </p:spTree>
    <p:extLst>
      <p:ext uri="{BB962C8B-B14F-4D97-AF65-F5344CB8AC3E}">
        <p14:creationId xmlns:p14="http://schemas.microsoft.com/office/powerpoint/2010/main" val="20822025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DEFE1-E00A-4B76-828D-A14C95E3EDAD}"/>
              </a:ext>
            </a:extLst>
          </p:cNvPr>
          <p:cNvSpPr>
            <a:spLocks noGrp="1"/>
          </p:cNvSpPr>
          <p:nvPr>
            <p:ph type="title"/>
          </p:nvPr>
        </p:nvSpPr>
        <p:spPr>
          <a:xfrm>
            <a:off x="838200" y="365125"/>
            <a:ext cx="10515600" cy="535627"/>
          </a:xfrm>
        </p:spPr>
        <p:txBody>
          <a:bodyPr>
            <a:normAutofit fontScale="90000"/>
          </a:bodyPr>
          <a:lstStyle/>
          <a:p>
            <a:r>
              <a:rPr lang="en-IN" dirty="0"/>
              <a:t>Do the following tasks</a:t>
            </a:r>
          </a:p>
        </p:txBody>
      </p:sp>
      <p:sp>
        <p:nvSpPr>
          <p:cNvPr id="3" name="Content Placeholder 2">
            <a:extLst>
              <a:ext uri="{FF2B5EF4-FFF2-40B4-BE49-F238E27FC236}">
                <a16:creationId xmlns:a16="http://schemas.microsoft.com/office/drawing/2014/main" id="{BCF26D89-E8D9-40B8-8F37-6B5DE3128760}"/>
              </a:ext>
            </a:extLst>
          </p:cNvPr>
          <p:cNvSpPr>
            <a:spLocks noGrp="1"/>
          </p:cNvSpPr>
          <p:nvPr>
            <p:ph idx="1"/>
          </p:nvPr>
        </p:nvSpPr>
        <p:spPr>
          <a:xfrm>
            <a:off x="838200" y="900752"/>
            <a:ext cx="10515600" cy="5773003"/>
          </a:xfrm>
        </p:spPr>
        <p:txBody>
          <a:bodyPr>
            <a:normAutofit/>
          </a:bodyPr>
          <a:lstStyle/>
          <a:p>
            <a:r>
              <a:rPr lang="en-IN" dirty="0">
                <a:solidFill>
                  <a:srgbClr val="FF0000"/>
                </a:solidFill>
              </a:rPr>
              <a:t>1) You could not appear for the internal Exam. Write a short message to your counsellor giving reason and request for an Arrear Test.( </a:t>
            </a:r>
            <a:r>
              <a:rPr lang="en-IN" dirty="0" err="1">
                <a:solidFill>
                  <a:srgbClr val="FF0000"/>
                </a:solidFill>
              </a:rPr>
              <a:t>Msg</a:t>
            </a:r>
            <a:r>
              <a:rPr lang="en-IN" dirty="0">
                <a:solidFill>
                  <a:srgbClr val="FF0000"/>
                </a:solidFill>
              </a:rPr>
              <a:t> should cover </a:t>
            </a:r>
            <a:r>
              <a:rPr lang="en-IN" i="1" dirty="0">
                <a:solidFill>
                  <a:srgbClr val="FF0000"/>
                </a:solidFill>
              </a:rPr>
              <a:t>Greeting, information, reason, than</a:t>
            </a:r>
            <a:r>
              <a:rPr lang="en-IN" dirty="0">
                <a:solidFill>
                  <a:srgbClr val="FF0000"/>
                </a:solidFill>
              </a:rPr>
              <a:t>ks)Formal</a:t>
            </a:r>
          </a:p>
          <a:p>
            <a:r>
              <a:rPr lang="en-IN" dirty="0">
                <a:solidFill>
                  <a:srgbClr val="0070C0"/>
                </a:solidFill>
              </a:rPr>
              <a:t>2) You could not visit  a friend when you were in his/her town. Write a message apologising and giving a reason for not visiting him/her</a:t>
            </a:r>
            <a:r>
              <a:rPr lang="en-IN" dirty="0"/>
              <a:t>.</a:t>
            </a:r>
          </a:p>
          <a:p>
            <a:r>
              <a:rPr lang="en-IN" dirty="0">
                <a:solidFill>
                  <a:srgbClr val="FF0000"/>
                </a:solidFill>
              </a:rPr>
              <a:t>3)Send a message to a hospital  to reschedule an appointment you had with a doctor.</a:t>
            </a:r>
          </a:p>
          <a:p>
            <a:r>
              <a:rPr lang="en-IN" dirty="0">
                <a:solidFill>
                  <a:srgbClr val="0070C0"/>
                </a:solidFill>
              </a:rPr>
              <a:t>4)Your flight has been delayed due to bad weather. So you will not be able to reach the office for an important Board Meeting. Message your boss.</a:t>
            </a:r>
          </a:p>
          <a:p>
            <a:pPr marL="0" indent="0">
              <a:buNone/>
            </a:pPr>
            <a:r>
              <a:rPr lang="en-IN" dirty="0"/>
              <a:t>    5</a:t>
            </a:r>
            <a:r>
              <a:rPr lang="en-IN" dirty="0">
                <a:solidFill>
                  <a:srgbClr val="FF0000"/>
                </a:solidFill>
              </a:rPr>
              <a:t>) You liked the gift that your friend gave you. Send a message thanking him/her and also tell why you liked it.</a:t>
            </a:r>
          </a:p>
          <a:p>
            <a:pPr marL="0" indent="0">
              <a:buNone/>
            </a:pPr>
            <a:r>
              <a:rPr lang="en-IN" dirty="0">
                <a:solidFill>
                  <a:srgbClr val="FF0000"/>
                </a:solidFill>
              </a:rPr>
              <a:t>    6)</a:t>
            </a:r>
          </a:p>
        </p:txBody>
      </p:sp>
    </p:spTree>
    <p:extLst>
      <p:ext uri="{BB962C8B-B14F-4D97-AF65-F5344CB8AC3E}">
        <p14:creationId xmlns:p14="http://schemas.microsoft.com/office/powerpoint/2010/main" val="15341535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CBC09-1632-489D-97EA-D111BF19FE9A}"/>
              </a:ext>
            </a:extLst>
          </p:cNvPr>
          <p:cNvSpPr>
            <a:spLocks noGrp="1"/>
          </p:cNvSpPr>
          <p:nvPr>
            <p:ph type="title"/>
          </p:nvPr>
        </p:nvSpPr>
        <p:spPr>
          <a:xfrm>
            <a:off x="838200" y="365126"/>
            <a:ext cx="10515600" cy="603866"/>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8A082B28-FF2A-44F2-B13B-1A05FA4AAB9C}"/>
              </a:ext>
            </a:extLst>
          </p:cNvPr>
          <p:cNvSpPr>
            <a:spLocks noGrp="1"/>
          </p:cNvSpPr>
          <p:nvPr>
            <p:ph idx="1"/>
          </p:nvPr>
        </p:nvSpPr>
        <p:spPr>
          <a:xfrm>
            <a:off x="838200" y="1160060"/>
            <a:ext cx="10515600" cy="5016903"/>
          </a:xfrm>
        </p:spPr>
        <p:txBody>
          <a:bodyPr/>
          <a:lstStyle/>
          <a:p>
            <a:r>
              <a:rPr lang="en-IN" i="1" dirty="0">
                <a:solidFill>
                  <a:srgbClr val="0070C0"/>
                </a:solidFill>
              </a:rPr>
              <a:t>Situation: </a:t>
            </a:r>
            <a:r>
              <a:rPr lang="en-IN" i="1" dirty="0">
                <a:solidFill>
                  <a:srgbClr val="FF0000"/>
                </a:solidFill>
              </a:rPr>
              <a:t>You had to go home suddenly  as your grand mother is serious  and you did not have time to submit your Chemistry journal, return the library book, pay the mess bill, give the give leave application letter to your counsellor.  </a:t>
            </a:r>
          </a:p>
          <a:p>
            <a:r>
              <a:rPr lang="en-IN" i="1" dirty="0">
                <a:solidFill>
                  <a:srgbClr val="0070C0"/>
                </a:solidFill>
              </a:rPr>
              <a:t>Task </a:t>
            </a:r>
            <a:r>
              <a:rPr lang="en-IN" i="1" dirty="0">
                <a:solidFill>
                  <a:srgbClr val="FF0000"/>
                </a:solidFill>
              </a:rPr>
              <a:t>: Inform your room partner and request him/her  to do all those things. Do not forget to express thanks.</a:t>
            </a:r>
            <a:endParaRPr lang="en-IN" i="1" dirty="0"/>
          </a:p>
        </p:txBody>
      </p:sp>
    </p:spTree>
    <p:extLst>
      <p:ext uri="{BB962C8B-B14F-4D97-AF65-F5344CB8AC3E}">
        <p14:creationId xmlns:p14="http://schemas.microsoft.com/office/powerpoint/2010/main" val="25887050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662EF-9A96-4E7A-B468-68A3C2CC6132}"/>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C158FCF-53BB-4188-B54D-B1ACE30839C9}"/>
              </a:ext>
            </a:extLst>
          </p:cNvPr>
          <p:cNvSpPr>
            <a:spLocks noGrp="1"/>
          </p:cNvSpPr>
          <p:nvPr>
            <p:ph idx="1"/>
          </p:nvPr>
        </p:nvSpPr>
        <p:spPr/>
        <p:txBody>
          <a:bodyPr/>
          <a:lstStyle/>
          <a:p>
            <a:r>
              <a:rPr lang="en-IN" dirty="0">
                <a:solidFill>
                  <a:srgbClr val="0070C0"/>
                </a:solidFill>
              </a:rPr>
              <a:t>Situation: </a:t>
            </a:r>
            <a:r>
              <a:rPr lang="en-IN" dirty="0"/>
              <a:t>your college kabaddi team won the inter college tournament. You personally know the captain and many players.</a:t>
            </a:r>
          </a:p>
          <a:p>
            <a:r>
              <a:rPr lang="en-IN" dirty="0">
                <a:solidFill>
                  <a:srgbClr val="0070C0"/>
                </a:solidFill>
              </a:rPr>
              <a:t>Task</a:t>
            </a:r>
            <a:r>
              <a:rPr lang="en-IN" dirty="0"/>
              <a:t>: Send a congratulatory message to the captain.</a:t>
            </a:r>
          </a:p>
          <a:p>
            <a:endParaRPr lang="en-IN" dirty="0">
              <a:solidFill>
                <a:srgbClr val="0070C0"/>
              </a:solidFill>
            </a:endParaRPr>
          </a:p>
          <a:p>
            <a:r>
              <a:rPr lang="en-IN" dirty="0">
                <a:solidFill>
                  <a:srgbClr val="0070C0"/>
                </a:solidFill>
              </a:rPr>
              <a:t>Situation: </a:t>
            </a:r>
            <a:r>
              <a:rPr lang="en-IN" dirty="0"/>
              <a:t>Your friend was very rude to you during a party .Send her/him  a message about you felt.</a:t>
            </a:r>
          </a:p>
        </p:txBody>
      </p:sp>
    </p:spTree>
    <p:extLst>
      <p:ext uri="{BB962C8B-B14F-4D97-AF65-F5344CB8AC3E}">
        <p14:creationId xmlns:p14="http://schemas.microsoft.com/office/powerpoint/2010/main" val="3988459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77285-1C5B-4557-A4C5-69DFD983CB24}"/>
              </a:ext>
            </a:extLst>
          </p:cNvPr>
          <p:cNvSpPr>
            <a:spLocks noGrp="1"/>
          </p:cNvSpPr>
          <p:nvPr>
            <p:ph type="title"/>
          </p:nvPr>
        </p:nvSpPr>
        <p:spPr>
          <a:xfrm>
            <a:off x="838200" y="365126"/>
            <a:ext cx="10515600" cy="1040594"/>
          </a:xfrm>
        </p:spPr>
        <p:txBody>
          <a:bodyPr/>
          <a:lstStyle/>
          <a:p>
            <a:r>
              <a:rPr lang="en-IN" dirty="0"/>
              <a:t>What are short messages?</a:t>
            </a:r>
          </a:p>
        </p:txBody>
      </p:sp>
      <p:sp>
        <p:nvSpPr>
          <p:cNvPr id="3" name="Content Placeholder 2">
            <a:extLst>
              <a:ext uri="{FF2B5EF4-FFF2-40B4-BE49-F238E27FC236}">
                <a16:creationId xmlns:a16="http://schemas.microsoft.com/office/drawing/2014/main" id="{AEE4C39F-4209-455D-96A2-B46FEBA2D716}"/>
              </a:ext>
            </a:extLst>
          </p:cNvPr>
          <p:cNvSpPr>
            <a:spLocks noGrp="1"/>
          </p:cNvSpPr>
          <p:nvPr>
            <p:ph idx="1"/>
          </p:nvPr>
        </p:nvSpPr>
        <p:spPr>
          <a:xfrm>
            <a:off x="838200" y="1405720"/>
            <a:ext cx="10515600" cy="4771243"/>
          </a:xfrm>
        </p:spPr>
        <p:txBody>
          <a:bodyPr/>
          <a:lstStyle/>
          <a:p>
            <a:r>
              <a:rPr lang="en-IN" dirty="0"/>
              <a:t>Short messages can include  notes, instructions and notices.</a:t>
            </a:r>
          </a:p>
          <a:p>
            <a:r>
              <a:rPr lang="en-US" dirty="0">
                <a:effectLst/>
              </a:rPr>
              <a:t>A message is a very brief written communication. Generally we write messages to people with whom we are in close contact : members of our family, friends, relatives, neighbours, colleagues etc.</a:t>
            </a:r>
            <a:endParaRPr lang="en-IN" dirty="0"/>
          </a:p>
        </p:txBody>
      </p:sp>
    </p:spTree>
    <p:extLst>
      <p:ext uri="{BB962C8B-B14F-4D97-AF65-F5344CB8AC3E}">
        <p14:creationId xmlns:p14="http://schemas.microsoft.com/office/powerpoint/2010/main" val="1919000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9F54F-D0AF-4ED5-9AF7-B592F21D415E}"/>
              </a:ext>
            </a:extLst>
          </p:cNvPr>
          <p:cNvSpPr>
            <a:spLocks noGrp="1"/>
          </p:cNvSpPr>
          <p:nvPr>
            <p:ph type="title"/>
          </p:nvPr>
        </p:nvSpPr>
        <p:spPr>
          <a:xfrm>
            <a:off x="838200" y="365126"/>
            <a:ext cx="10515600" cy="849526"/>
          </a:xfrm>
        </p:spPr>
        <p:txBody>
          <a:bodyPr/>
          <a:lstStyle/>
          <a:p>
            <a:r>
              <a:rPr lang="en-IN" dirty="0">
                <a:solidFill>
                  <a:srgbClr val="FF0000"/>
                </a:solidFill>
              </a:rPr>
              <a:t>Advantages of Short messages</a:t>
            </a:r>
          </a:p>
        </p:txBody>
      </p:sp>
      <p:sp>
        <p:nvSpPr>
          <p:cNvPr id="3" name="Content Placeholder 2">
            <a:extLst>
              <a:ext uri="{FF2B5EF4-FFF2-40B4-BE49-F238E27FC236}">
                <a16:creationId xmlns:a16="http://schemas.microsoft.com/office/drawing/2014/main" id="{D5E35E5D-6558-4844-A259-B44673366CDE}"/>
              </a:ext>
            </a:extLst>
          </p:cNvPr>
          <p:cNvSpPr>
            <a:spLocks noGrp="1"/>
          </p:cNvSpPr>
          <p:nvPr>
            <p:ph idx="1"/>
          </p:nvPr>
        </p:nvSpPr>
        <p:spPr>
          <a:xfrm>
            <a:off x="838200" y="1214652"/>
            <a:ext cx="10515600" cy="4962311"/>
          </a:xfrm>
        </p:spPr>
        <p:txBody>
          <a:bodyPr/>
          <a:lstStyle/>
          <a:p>
            <a:r>
              <a:rPr lang="en-US" dirty="0">
                <a:solidFill>
                  <a:srgbClr val="002060"/>
                </a:solidFill>
              </a:rPr>
              <a:t>Quick and Immediate. Texting is virtually instantaneous. ...</a:t>
            </a:r>
          </a:p>
          <a:p>
            <a:r>
              <a:rPr lang="en-US" dirty="0">
                <a:solidFill>
                  <a:srgbClr val="002060"/>
                </a:solidFill>
              </a:rPr>
              <a:t>Inexpensive. You don't need an expensive smartphone to text; just a basic cell phone will do. ...</a:t>
            </a:r>
          </a:p>
          <a:p>
            <a:r>
              <a:rPr lang="en-US" dirty="0">
                <a:solidFill>
                  <a:srgbClr val="002060"/>
                </a:solidFill>
              </a:rPr>
              <a:t>Easy to Use. ...</a:t>
            </a:r>
          </a:p>
          <a:p>
            <a:r>
              <a:rPr lang="en-US" dirty="0">
                <a:solidFill>
                  <a:srgbClr val="002060"/>
                </a:solidFill>
              </a:rPr>
              <a:t>People Read Them and Respond. ...</a:t>
            </a:r>
          </a:p>
          <a:p>
            <a:r>
              <a:rPr lang="en-US" dirty="0">
                <a:solidFill>
                  <a:srgbClr val="002060"/>
                </a:solidFill>
              </a:rPr>
              <a:t>Attachments. ...</a:t>
            </a:r>
          </a:p>
          <a:p>
            <a:r>
              <a:rPr lang="en-US" dirty="0">
                <a:solidFill>
                  <a:srgbClr val="002060"/>
                </a:solidFill>
              </a:rPr>
              <a:t>Leaves Record of Sent and Received. ...</a:t>
            </a:r>
          </a:p>
          <a:p>
            <a:r>
              <a:rPr lang="en-US" dirty="0">
                <a:solidFill>
                  <a:srgbClr val="002060"/>
                </a:solidFill>
              </a:rPr>
              <a:t>Discrete. ...</a:t>
            </a:r>
          </a:p>
          <a:p>
            <a:r>
              <a:rPr lang="en-US" dirty="0">
                <a:solidFill>
                  <a:srgbClr val="002060"/>
                </a:solidFill>
              </a:rPr>
              <a:t>Widely Used</a:t>
            </a:r>
            <a:endParaRPr lang="en-IN" dirty="0">
              <a:solidFill>
                <a:srgbClr val="002060"/>
              </a:solidFill>
            </a:endParaRPr>
          </a:p>
        </p:txBody>
      </p:sp>
    </p:spTree>
    <p:extLst>
      <p:ext uri="{BB962C8B-B14F-4D97-AF65-F5344CB8AC3E}">
        <p14:creationId xmlns:p14="http://schemas.microsoft.com/office/powerpoint/2010/main" val="3931711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7A98E-07C7-4C7B-A1EE-F28C387134EC}"/>
              </a:ext>
            </a:extLst>
          </p:cNvPr>
          <p:cNvSpPr>
            <a:spLocks noGrp="1"/>
          </p:cNvSpPr>
          <p:nvPr>
            <p:ph type="title"/>
          </p:nvPr>
        </p:nvSpPr>
        <p:spPr>
          <a:xfrm>
            <a:off x="1807191" y="365126"/>
            <a:ext cx="9315734" cy="740344"/>
          </a:xfrm>
        </p:spPr>
        <p:txBody>
          <a:bodyPr>
            <a:normAutofit fontScale="90000"/>
          </a:bodyPr>
          <a:lstStyle/>
          <a:p>
            <a:br>
              <a:rPr lang="en-US" dirty="0"/>
            </a:br>
            <a:r>
              <a:rPr lang="en-US" dirty="0">
                <a:solidFill>
                  <a:srgbClr val="FF0000"/>
                </a:solidFill>
              </a:rPr>
              <a:t>Listening for specific information(Oral msg)</a:t>
            </a:r>
            <a:br>
              <a:rPr lang="en-US" dirty="0"/>
            </a:br>
            <a:endParaRPr lang="en-IN" dirty="0"/>
          </a:p>
        </p:txBody>
      </p:sp>
      <p:sp>
        <p:nvSpPr>
          <p:cNvPr id="3" name="Content Placeholder 2">
            <a:extLst>
              <a:ext uri="{FF2B5EF4-FFF2-40B4-BE49-F238E27FC236}">
                <a16:creationId xmlns:a16="http://schemas.microsoft.com/office/drawing/2014/main" id="{ECA3FA86-84D7-4227-8311-C8B2599E3E9E}"/>
              </a:ext>
            </a:extLst>
          </p:cNvPr>
          <p:cNvSpPr>
            <a:spLocks noGrp="1"/>
          </p:cNvSpPr>
          <p:nvPr>
            <p:ph idx="1"/>
          </p:nvPr>
        </p:nvSpPr>
        <p:spPr>
          <a:xfrm>
            <a:off x="838200" y="1105470"/>
            <a:ext cx="10515600" cy="5071493"/>
          </a:xfrm>
        </p:spPr>
        <p:txBody>
          <a:bodyPr/>
          <a:lstStyle/>
          <a:p>
            <a:r>
              <a:rPr lang="en-US" dirty="0">
                <a:solidFill>
                  <a:srgbClr val="0070C0"/>
                </a:solidFill>
              </a:rPr>
              <a:t>The first step in writing a clear and concise message is to understand all of the key information. When listening for important information for messages you must:</a:t>
            </a:r>
          </a:p>
          <a:p>
            <a:r>
              <a:rPr lang="en-US" dirty="0">
                <a:solidFill>
                  <a:srgbClr val="0070C0"/>
                </a:solidFill>
              </a:rPr>
              <a:t>Recognize who the person is that is providing the information Understand who the message is for.</a:t>
            </a:r>
          </a:p>
          <a:p>
            <a:r>
              <a:rPr lang="en-US" dirty="0">
                <a:solidFill>
                  <a:srgbClr val="0070C0"/>
                </a:solidFill>
              </a:rPr>
              <a:t>Understand the action or content of the message</a:t>
            </a:r>
          </a:p>
          <a:p>
            <a:r>
              <a:rPr lang="en-US" dirty="0">
                <a:solidFill>
                  <a:srgbClr val="0070C0"/>
                </a:solidFill>
              </a:rPr>
              <a:t>Identify the time </a:t>
            </a:r>
          </a:p>
          <a:p>
            <a:r>
              <a:rPr lang="en-US" dirty="0">
                <a:solidFill>
                  <a:srgbClr val="0070C0"/>
                </a:solidFill>
              </a:rPr>
              <a:t>Identify the urgency (urgent/ not urgent)</a:t>
            </a:r>
            <a:endParaRPr lang="en-IN" dirty="0">
              <a:solidFill>
                <a:srgbClr val="0070C0"/>
              </a:solidFill>
            </a:endParaRPr>
          </a:p>
        </p:txBody>
      </p:sp>
    </p:spTree>
    <p:extLst>
      <p:ext uri="{BB962C8B-B14F-4D97-AF65-F5344CB8AC3E}">
        <p14:creationId xmlns:p14="http://schemas.microsoft.com/office/powerpoint/2010/main" val="912663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AC2C8-AD8C-4C81-974A-6EBC4A0D788A}"/>
              </a:ext>
            </a:extLst>
          </p:cNvPr>
          <p:cNvSpPr>
            <a:spLocks noGrp="1"/>
          </p:cNvSpPr>
          <p:nvPr>
            <p:ph type="title"/>
          </p:nvPr>
        </p:nvSpPr>
        <p:spPr>
          <a:xfrm>
            <a:off x="838200" y="365126"/>
            <a:ext cx="10515600" cy="631162"/>
          </a:xfrm>
        </p:spPr>
        <p:txBody>
          <a:bodyPr>
            <a:normAutofit fontScale="90000"/>
          </a:bodyPr>
          <a:lstStyle/>
          <a:p>
            <a:br>
              <a:rPr lang="en-US" b="1" dirty="0"/>
            </a:br>
            <a:r>
              <a:rPr lang="en-US" b="1" dirty="0"/>
              <a:t>            </a:t>
            </a:r>
            <a:r>
              <a:rPr lang="en-US" b="1" dirty="0">
                <a:solidFill>
                  <a:srgbClr val="FF0000"/>
                </a:solidFill>
              </a:rPr>
              <a:t>Good messages:</a:t>
            </a:r>
            <a:br>
              <a:rPr lang="en-US" dirty="0"/>
            </a:br>
            <a:endParaRPr lang="en-IN" dirty="0"/>
          </a:p>
        </p:txBody>
      </p:sp>
      <p:sp>
        <p:nvSpPr>
          <p:cNvPr id="3" name="Content Placeholder 2">
            <a:extLst>
              <a:ext uri="{FF2B5EF4-FFF2-40B4-BE49-F238E27FC236}">
                <a16:creationId xmlns:a16="http://schemas.microsoft.com/office/drawing/2014/main" id="{9B36F439-CDC1-4162-9806-8E8AC74CB862}"/>
              </a:ext>
            </a:extLst>
          </p:cNvPr>
          <p:cNvSpPr>
            <a:spLocks noGrp="1"/>
          </p:cNvSpPr>
          <p:nvPr>
            <p:ph idx="1"/>
          </p:nvPr>
        </p:nvSpPr>
        <p:spPr>
          <a:xfrm>
            <a:off x="838200" y="996288"/>
            <a:ext cx="10515600" cy="5180675"/>
          </a:xfrm>
        </p:spPr>
        <p:txBody>
          <a:bodyPr/>
          <a:lstStyle/>
          <a:p>
            <a:pPr>
              <a:buFont typeface="+mj-lt"/>
              <a:buAutoNum type="arabicPeriod"/>
            </a:pPr>
            <a:endParaRPr lang="en-US" dirty="0">
              <a:solidFill>
                <a:srgbClr val="0070C0"/>
              </a:solidFill>
            </a:endParaRPr>
          </a:p>
          <a:p>
            <a:pPr>
              <a:buFont typeface="+mj-lt"/>
              <a:buAutoNum type="arabicPeriod"/>
            </a:pPr>
            <a:endParaRPr lang="en-US" dirty="0">
              <a:solidFill>
                <a:srgbClr val="0070C0"/>
              </a:solidFill>
            </a:endParaRPr>
          </a:p>
          <a:p>
            <a:pPr>
              <a:buFont typeface="+mj-lt"/>
              <a:buAutoNum type="arabicPeriod"/>
            </a:pPr>
            <a:r>
              <a:rPr lang="en-US" dirty="0">
                <a:solidFill>
                  <a:srgbClr val="0070C0"/>
                </a:solidFill>
              </a:rPr>
              <a:t>Are clear: Try to convey your meaning as simply as possible. </a:t>
            </a:r>
          </a:p>
          <a:p>
            <a:pPr>
              <a:buFont typeface="+mj-lt"/>
              <a:buAutoNum type="arabicPeriod"/>
            </a:pPr>
            <a:r>
              <a:rPr lang="en-US" dirty="0">
                <a:solidFill>
                  <a:srgbClr val="0070C0"/>
                </a:solidFill>
              </a:rPr>
              <a:t>Are complete: Include all relevant information. Think about the situation from your readers' perspective. ... </a:t>
            </a:r>
          </a:p>
          <a:p>
            <a:pPr>
              <a:buFont typeface="+mj-lt"/>
              <a:buAutoNum type="arabicPeriod"/>
            </a:pPr>
            <a:r>
              <a:rPr lang="en-US" dirty="0">
                <a:solidFill>
                  <a:srgbClr val="0070C0"/>
                </a:solidFill>
              </a:rPr>
              <a:t>Are correct. Always proofread before sending any </a:t>
            </a:r>
            <a:r>
              <a:rPr lang="en-US" b="1" dirty="0">
                <a:solidFill>
                  <a:srgbClr val="0070C0"/>
                </a:solidFill>
              </a:rPr>
              <a:t>message</a:t>
            </a:r>
            <a:r>
              <a:rPr lang="en-US" dirty="0">
                <a:solidFill>
                  <a:srgbClr val="0070C0"/>
                </a:solidFill>
              </a:rPr>
              <a:t>.</a:t>
            </a:r>
          </a:p>
          <a:p>
            <a:pPr>
              <a:buFont typeface="+mj-lt"/>
              <a:buAutoNum type="arabicPeriod"/>
            </a:pPr>
            <a:r>
              <a:rPr lang="en-US" dirty="0">
                <a:solidFill>
                  <a:srgbClr val="0070C0"/>
                </a:solidFill>
              </a:rPr>
              <a:t>Appropriate(Depending on the situation: formal /informal)</a:t>
            </a:r>
          </a:p>
          <a:p>
            <a:pPr>
              <a:buFont typeface="+mj-lt"/>
              <a:buAutoNum type="arabicPeriod"/>
            </a:pPr>
            <a:r>
              <a:rPr lang="en-US" dirty="0">
                <a:solidFill>
                  <a:srgbClr val="0070C0"/>
                </a:solidFill>
              </a:rPr>
              <a:t>Polite</a:t>
            </a:r>
          </a:p>
          <a:p>
            <a:endParaRPr lang="en-IN" dirty="0">
              <a:solidFill>
                <a:srgbClr val="0070C0"/>
              </a:solidFill>
            </a:endParaRPr>
          </a:p>
        </p:txBody>
      </p:sp>
    </p:spTree>
    <p:extLst>
      <p:ext uri="{BB962C8B-B14F-4D97-AF65-F5344CB8AC3E}">
        <p14:creationId xmlns:p14="http://schemas.microsoft.com/office/powerpoint/2010/main" val="26763538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E72C5-4B77-46BE-9D50-09041CB569DD}"/>
              </a:ext>
            </a:extLst>
          </p:cNvPr>
          <p:cNvSpPr>
            <a:spLocks noGrp="1"/>
          </p:cNvSpPr>
          <p:nvPr>
            <p:ph type="title"/>
          </p:nvPr>
        </p:nvSpPr>
        <p:spPr/>
        <p:txBody>
          <a:bodyPr>
            <a:normAutofit/>
          </a:bodyPr>
          <a:lstStyle/>
          <a:p>
            <a:r>
              <a:rPr lang="en-US" sz="2800" dirty="0">
                <a:effectLst/>
                <a:latin typeface="Arial" panose="020B0604020202020204" pitchFamily="34" charset="0"/>
              </a:rPr>
              <a:t>Write short messages of </a:t>
            </a:r>
            <a:r>
              <a:rPr lang="en-US" sz="2800" dirty="0">
                <a:solidFill>
                  <a:srgbClr val="0070C0"/>
                </a:solidFill>
                <a:effectLst/>
                <a:latin typeface="Arial" panose="020B0604020202020204" pitchFamily="34" charset="0"/>
              </a:rPr>
              <a:t>appreciation, apology and explanation for absence</a:t>
            </a:r>
            <a:endParaRPr lang="en-IN" sz="2800" dirty="0">
              <a:solidFill>
                <a:srgbClr val="0070C0"/>
              </a:solidFill>
            </a:endParaRPr>
          </a:p>
        </p:txBody>
      </p:sp>
      <p:sp>
        <p:nvSpPr>
          <p:cNvPr id="3" name="Content Placeholder 2">
            <a:extLst>
              <a:ext uri="{FF2B5EF4-FFF2-40B4-BE49-F238E27FC236}">
                <a16:creationId xmlns:a16="http://schemas.microsoft.com/office/drawing/2014/main" id="{143FB3E5-FD54-4192-8EAD-08B148F7A62B}"/>
              </a:ext>
            </a:extLst>
          </p:cNvPr>
          <p:cNvSpPr>
            <a:spLocks noGrp="1"/>
          </p:cNvSpPr>
          <p:nvPr>
            <p:ph idx="1"/>
          </p:nvPr>
        </p:nvSpPr>
        <p:spPr>
          <a:xfrm>
            <a:off x="838200" y="1378424"/>
            <a:ext cx="10515600" cy="4798539"/>
          </a:xfrm>
        </p:spPr>
        <p:txBody>
          <a:bodyPr>
            <a:normAutofit lnSpcReduction="10000"/>
          </a:bodyPr>
          <a:lstStyle/>
          <a:p>
            <a:r>
              <a:rPr lang="en-US" dirty="0"/>
              <a:t>Message of thanks(In any job you will often need help  whether to lift something because it is too heavy, or because it is so busy that you need extra staff.  When you request people to help you, </a:t>
            </a:r>
          </a:p>
          <a:p>
            <a:r>
              <a:rPr lang="en-US" dirty="0"/>
              <a:t>it is important to acknowledge their assistance. </a:t>
            </a:r>
          </a:p>
          <a:p>
            <a:r>
              <a:rPr lang="en-US" dirty="0"/>
              <a:t>Writing a short message of thanks is an effective way to show you appreciate the help. Below are some useful expressions that you can use to say thanks: </a:t>
            </a:r>
          </a:p>
          <a:p>
            <a:r>
              <a:rPr lang="en-US" dirty="0"/>
              <a:t>Thanks so much for......</a:t>
            </a:r>
          </a:p>
          <a:p>
            <a:r>
              <a:rPr lang="en-US" dirty="0"/>
              <a:t>Thanks a lot for .......</a:t>
            </a:r>
          </a:p>
          <a:p>
            <a:r>
              <a:rPr lang="en-US" dirty="0"/>
              <a:t>Thanks, I really appreciate......</a:t>
            </a:r>
          </a:p>
          <a:p>
            <a:r>
              <a:rPr lang="en-US" dirty="0"/>
              <a:t>Thank you, I couldn’t have ........... without your help.</a:t>
            </a:r>
            <a:endParaRPr lang="en-IN" dirty="0"/>
          </a:p>
        </p:txBody>
      </p:sp>
    </p:spTree>
    <p:extLst>
      <p:ext uri="{BB962C8B-B14F-4D97-AF65-F5344CB8AC3E}">
        <p14:creationId xmlns:p14="http://schemas.microsoft.com/office/powerpoint/2010/main" val="1443153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DF4D7-8B3B-4B06-88CE-C4E0253B77C1}"/>
              </a:ext>
            </a:extLst>
          </p:cNvPr>
          <p:cNvSpPr>
            <a:spLocks noGrp="1"/>
          </p:cNvSpPr>
          <p:nvPr>
            <p:ph type="title"/>
          </p:nvPr>
        </p:nvSpPr>
        <p:spPr>
          <a:xfrm>
            <a:off x="838200" y="365126"/>
            <a:ext cx="10515600" cy="726696"/>
          </a:xfrm>
        </p:spPr>
        <p:txBody>
          <a:bodyPr/>
          <a:lstStyle/>
          <a:p>
            <a:r>
              <a:rPr lang="en-IN" dirty="0">
                <a:effectLst/>
                <a:latin typeface="Arial" panose="020B0604020202020204" pitchFamily="34" charset="0"/>
              </a:rPr>
              <a:t>Apologising</a:t>
            </a:r>
            <a:endParaRPr lang="en-IN" dirty="0"/>
          </a:p>
        </p:txBody>
      </p:sp>
      <p:sp>
        <p:nvSpPr>
          <p:cNvPr id="3" name="Content Placeholder 2">
            <a:extLst>
              <a:ext uri="{FF2B5EF4-FFF2-40B4-BE49-F238E27FC236}">
                <a16:creationId xmlns:a16="http://schemas.microsoft.com/office/drawing/2014/main" id="{AD330730-9CA5-48E0-9674-3D8D3CB86408}"/>
              </a:ext>
            </a:extLst>
          </p:cNvPr>
          <p:cNvSpPr>
            <a:spLocks noGrp="1"/>
          </p:cNvSpPr>
          <p:nvPr>
            <p:ph idx="1"/>
          </p:nvPr>
        </p:nvSpPr>
        <p:spPr>
          <a:xfrm>
            <a:off x="838200" y="955343"/>
            <a:ext cx="10515600" cy="5221620"/>
          </a:xfrm>
        </p:spPr>
        <p:txBody>
          <a:bodyPr/>
          <a:lstStyle/>
          <a:p>
            <a:r>
              <a:rPr lang="en-US" dirty="0">
                <a:effectLst/>
                <a:latin typeface="Arial" panose="020B0604020202020204" pitchFamily="34" charset="0"/>
              </a:rPr>
              <a:t>Like a message of thanks, a short apology message should also explain what you are </a:t>
            </a:r>
            <a:r>
              <a:rPr lang="en-US" dirty="0" err="1">
                <a:effectLst/>
                <a:latin typeface="Arial" panose="020B0604020202020204" pitchFamily="34" charset="0"/>
              </a:rPr>
              <a:t>apologising</a:t>
            </a:r>
            <a:r>
              <a:rPr lang="en-US" dirty="0">
                <a:effectLst/>
                <a:latin typeface="Arial" panose="020B0604020202020204" pitchFamily="34" charset="0"/>
              </a:rPr>
              <a:t> for.</a:t>
            </a:r>
          </a:p>
          <a:p>
            <a:r>
              <a:rPr lang="en-US" dirty="0">
                <a:effectLst/>
                <a:latin typeface="Arial" panose="020B0604020202020204" pitchFamily="34" charset="0"/>
              </a:rPr>
              <a:t>There are many situations in the workplace where you need to apologize. Some common mistakes include:</a:t>
            </a:r>
          </a:p>
          <a:p>
            <a:r>
              <a:rPr lang="en-US" dirty="0">
                <a:effectLst/>
                <a:latin typeface="Arial" panose="020B0604020202020204" pitchFamily="34" charset="0"/>
              </a:rPr>
              <a:t>Forgetting to do something</a:t>
            </a:r>
          </a:p>
          <a:p>
            <a:r>
              <a:rPr lang="en-US" dirty="0">
                <a:effectLst/>
                <a:latin typeface="Arial" panose="020B0604020202020204" pitchFamily="34" charset="0"/>
              </a:rPr>
              <a:t>Doing something the wrong way Not knowing how to do something</a:t>
            </a:r>
          </a:p>
          <a:p>
            <a:r>
              <a:rPr lang="en-US" dirty="0">
                <a:effectLst/>
                <a:latin typeface="Arial" panose="020B0604020202020204" pitchFamily="34" charset="0"/>
              </a:rPr>
              <a:t>Being late</a:t>
            </a:r>
          </a:p>
          <a:p>
            <a:r>
              <a:rPr lang="en-US" dirty="0">
                <a:effectLst/>
                <a:latin typeface="Arial" panose="020B0604020202020204" pitchFamily="34" charset="0"/>
              </a:rPr>
              <a:t>Getting angry</a:t>
            </a:r>
          </a:p>
          <a:p>
            <a:r>
              <a:rPr lang="en-US" dirty="0">
                <a:effectLst/>
                <a:latin typeface="Arial" panose="020B0604020202020204" pitchFamily="34" charset="0"/>
              </a:rPr>
              <a:t>Not communicating effectively.</a:t>
            </a:r>
          </a:p>
        </p:txBody>
      </p:sp>
    </p:spTree>
    <p:extLst>
      <p:ext uri="{BB962C8B-B14F-4D97-AF65-F5344CB8AC3E}">
        <p14:creationId xmlns:p14="http://schemas.microsoft.com/office/powerpoint/2010/main" val="7192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280D0-03E8-4EE7-A716-1311FE72372A}"/>
              </a:ext>
            </a:extLst>
          </p:cNvPr>
          <p:cNvSpPr>
            <a:spLocks noGrp="1"/>
          </p:cNvSpPr>
          <p:nvPr>
            <p:ph type="title"/>
          </p:nvPr>
        </p:nvSpPr>
        <p:spPr>
          <a:xfrm>
            <a:off x="838200" y="365125"/>
            <a:ext cx="10515600" cy="672105"/>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C3E6D56C-9498-42DE-B03E-75252423D25D}"/>
              </a:ext>
            </a:extLst>
          </p:cNvPr>
          <p:cNvSpPr>
            <a:spLocks noGrp="1"/>
          </p:cNvSpPr>
          <p:nvPr>
            <p:ph idx="1"/>
          </p:nvPr>
        </p:nvSpPr>
        <p:spPr>
          <a:xfrm>
            <a:off x="838200" y="1132764"/>
            <a:ext cx="10515600" cy="5044199"/>
          </a:xfrm>
        </p:spPr>
        <p:txBody>
          <a:bodyPr/>
          <a:lstStyle/>
          <a:p>
            <a:r>
              <a:rPr lang="en-US" dirty="0">
                <a:effectLst/>
                <a:latin typeface="Arial" panose="020B0604020202020204" pitchFamily="34" charset="0"/>
              </a:rPr>
              <a:t>When writing a short message of apology, it is important to say ‘sorry’ and what you are sorry for.</a:t>
            </a:r>
          </a:p>
          <a:p>
            <a:pPr marL="0" indent="0">
              <a:buNone/>
            </a:pPr>
            <a:r>
              <a:rPr lang="en-US" dirty="0">
                <a:effectLst/>
                <a:latin typeface="Arial" panose="020B0604020202020204" pitchFamily="34" charset="0"/>
              </a:rPr>
              <a:t>For example:</a:t>
            </a:r>
          </a:p>
          <a:p>
            <a:r>
              <a:rPr lang="en-US" dirty="0">
                <a:effectLst/>
                <a:latin typeface="Arial" panose="020B0604020202020204" pitchFamily="34" charset="0"/>
              </a:rPr>
              <a:t>I’m sorry for being late yesterday.</a:t>
            </a:r>
          </a:p>
          <a:p>
            <a:r>
              <a:rPr lang="en-US" dirty="0">
                <a:effectLst/>
                <a:latin typeface="Arial" panose="020B0604020202020204" pitchFamily="34" charset="0"/>
              </a:rPr>
              <a:t>I’ </a:t>
            </a:r>
            <a:r>
              <a:rPr lang="en-US" dirty="0" err="1">
                <a:effectLst/>
                <a:latin typeface="Arial" panose="020B0604020202020204" pitchFamily="34" charset="0"/>
              </a:rPr>
              <a:t>apologise</a:t>
            </a:r>
            <a:r>
              <a:rPr lang="en-US" dirty="0">
                <a:effectLst/>
                <a:latin typeface="Arial" panose="020B0604020202020204" pitchFamily="34" charset="0"/>
              </a:rPr>
              <a:t> for forgetting to ......</a:t>
            </a:r>
          </a:p>
          <a:p>
            <a:r>
              <a:rPr lang="en-US" dirty="0">
                <a:effectLst/>
                <a:latin typeface="Arial" panose="020B0604020202020204" pitchFamily="34" charset="0"/>
              </a:rPr>
              <a:t>I’m sorry I was angry with you.</a:t>
            </a:r>
          </a:p>
          <a:p>
            <a:r>
              <a:rPr lang="en-US" dirty="0">
                <a:effectLst/>
                <a:latin typeface="Arial" panose="020B0604020202020204" pitchFamily="34" charset="0"/>
              </a:rPr>
              <a:t>I’m sorry for not informing you. </a:t>
            </a:r>
          </a:p>
        </p:txBody>
      </p:sp>
    </p:spTree>
    <p:extLst>
      <p:ext uri="{BB962C8B-B14F-4D97-AF65-F5344CB8AC3E}">
        <p14:creationId xmlns:p14="http://schemas.microsoft.com/office/powerpoint/2010/main" val="134217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EBAB5-39F4-439B-859F-3E102B2C17E3}"/>
              </a:ext>
            </a:extLst>
          </p:cNvPr>
          <p:cNvSpPr>
            <a:spLocks noGrp="1"/>
          </p:cNvSpPr>
          <p:nvPr>
            <p:ph type="title"/>
          </p:nvPr>
        </p:nvSpPr>
        <p:spPr>
          <a:xfrm>
            <a:off x="838200" y="365126"/>
            <a:ext cx="10515600" cy="603866"/>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AB2C3078-4504-45B0-94AD-A8550F0D754D}"/>
              </a:ext>
            </a:extLst>
          </p:cNvPr>
          <p:cNvSpPr>
            <a:spLocks noGrp="1"/>
          </p:cNvSpPr>
          <p:nvPr>
            <p:ph idx="1"/>
          </p:nvPr>
        </p:nvSpPr>
        <p:spPr>
          <a:xfrm>
            <a:off x="838200" y="1119116"/>
            <a:ext cx="10515600" cy="5057847"/>
          </a:xfrm>
        </p:spPr>
        <p:txBody>
          <a:bodyPr/>
          <a:lstStyle/>
          <a:p>
            <a:pPr algn="just"/>
            <a:r>
              <a:rPr lang="en-US" b="1" dirty="0">
                <a:effectLst/>
              </a:rPr>
              <a:t>SAMPLE MESSAGE</a:t>
            </a:r>
            <a:endParaRPr lang="en-US" dirty="0">
              <a:effectLst/>
            </a:endParaRPr>
          </a:p>
          <a:p>
            <a:pPr algn="just"/>
            <a:r>
              <a:rPr lang="en-US" dirty="0">
                <a:effectLst/>
              </a:rPr>
              <a:t>1. You are Vivek. You have received a telephone call for your friend Rajesh from one of his clients, Mr. Satish, that the meeting fixed for the 5th will be held today at </a:t>
            </a:r>
            <a:r>
              <a:rPr lang="en-US" dirty="0"/>
              <a:t>11</a:t>
            </a:r>
            <a:r>
              <a:rPr lang="en-US" dirty="0">
                <a:effectLst/>
              </a:rPr>
              <a:t>am in his chamber. He added that he should also carry his laptop.</a:t>
            </a:r>
            <a:br>
              <a:rPr lang="en-US" dirty="0">
                <a:effectLst/>
              </a:rPr>
            </a:br>
            <a:endParaRPr lang="en-US" dirty="0">
              <a:effectLst/>
            </a:endParaRPr>
          </a:p>
          <a:p>
            <a:pPr algn="just"/>
            <a:r>
              <a:rPr lang="en-US" dirty="0">
                <a:effectLst/>
              </a:rPr>
              <a:t>Write the message.</a:t>
            </a:r>
          </a:p>
          <a:p>
            <a:endParaRPr lang="en-IN" dirty="0"/>
          </a:p>
        </p:txBody>
      </p:sp>
    </p:spTree>
    <p:extLst>
      <p:ext uri="{BB962C8B-B14F-4D97-AF65-F5344CB8AC3E}">
        <p14:creationId xmlns:p14="http://schemas.microsoft.com/office/powerpoint/2010/main" val="23444059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306</TotalTime>
  <Words>1363</Words>
  <Application>Microsoft Office PowerPoint</Application>
  <PresentationFormat>Widescreen</PresentationFormat>
  <Paragraphs>112</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FYBSc English(US01AENG21)</vt:lpstr>
      <vt:lpstr>What are short messages?</vt:lpstr>
      <vt:lpstr>Advantages of Short messages</vt:lpstr>
      <vt:lpstr> Listening for specific information(Oral msg) </vt:lpstr>
      <vt:lpstr>             Good messages: </vt:lpstr>
      <vt:lpstr>Write short messages of appreciation, apology and explanation for absence</vt:lpstr>
      <vt:lpstr>Apologising</vt:lpstr>
      <vt:lpstr>PowerPoint Presentation</vt:lpstr>
      <vt:lpstr>PowerPoint Presentation</vt:lpstr>
      <vt:lpstr>Answer</vt:lpstr>
      <vt:lpstr>The following is a telephonic conversation between John and David. After this call, Mr. John receives an urgent telephone call from Mumbai. Before leaving, he leaves a message for Mr. Tommy. Write the message in not more than 50 words.</vt:lpstr>
      <vt:lpstr>PowerPoint Presentation</vt:lpstr>
      <vt:lpstr>2. The following is a conversation between Varun and Radha. After speaking to Varun she writes a message for her father. Write the message in not more than 50 words</vt:lpstr>
      <vt:lpstr>PowerPoint Presentation</vt:lpstr>
      <vt:lpstr>PowerPoint Presentation</vt:lpstr>
      <vt:lpstr>Do the following tasks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FYBSc English(US01AENG21)</dc:title>
  <dc:creator>Dr C. R. Gurjar</dc:creator>
  <cp:lastModifiedBy>Dr C. R. Gurjar</cp:lastModifiedBy>
  <cp:revision>25</cp:revision>
  <dcterms:created xsi:type="dcterms:W3CDTF">2020-09-28T02:03:34Z</dcterms:created>
  <dcterms:modified xsi:type="dcterms:W3CDTF">2020-10-01T08:32:23Z</dcterms:modified>
</cp:coreProperties>
</file>